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31"/>
  </p:notesMasterIdLst>
  <p:handoutMasterIdLst>
    <p:handoutMasterId r:id="rId32"/>
  </p:handoutMasterIdLst>
  <p:sldIdLst>
    <p:sldId id="641" r:id="rId2"/>
    <p:sldId id="723" r:id="rId3"/>
    <p:sldId id="731" r:id="rId4"/>
    <p:sldId id="713" r:id="rId5"/>
    <p:sldId id="730" r:id="rId6"/>
    <p:sldId id="729" r:id="rId7"/>
    <p:sldId id="734" r:id="rId8"/>
    <p:sldId id="732" r:id="rId9"/>
    <p:sldId id="725" r:id="rId10"/>
    <p:sldId id="724" r:id="rId11"/>
    <p:sldId id="735" r:id="rId12"/>
    <p:sldId id="736" r:id="rId13"/>
    <p:sldId id="737" r:id="rId14"/>
    <p:sldId id="714" r:id="rId15"/>
    <p:sldId id="727" r:id="rId16"/>
    <p:sldId id="721" r:id="rId17"/>
    <p:sldId id="728" r:id="rId18"/>
    <p:sldId id="722" r:id="rId19"/>
    <p:sldId id="717" r:id="rId20"/>
    <p:sldId id="738" r:id="rId21"/>
    <p:sldId id="739" r:id="rId22"/>
    <p:sldId id="740" r:id="rId23"/>
    <p:sldId id="741" r:id="rId24"/>
    <p:sldId id="742" r:id="rId25"/>
    <p:sldId id="718" r:id="rId26"/>
    <p:sldId id="743" r:id="rId27"/>
    <p:sldId id="744" r:id="rId28"/>
    <p:sldId id="745" r:id="rId29"/>
    <p:sldId id="642" r:id="rId30"/>
  </p:sldIdLst>
  <p:sldSz cx="9144000" cy="6858000" type="screen4x3"/>
  <p:notesSz cx="6858000" cy="96869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006699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71" autoAdjust="0"/>
    <p:restoredTop sz="94364" autoAdjust="0"/>
  </p:normalViewPr>
  <p:slideViewPr>
    <p:cSldViewPr>
      <p:cViewPr>
        <p:scale>
          <a:sx n="96" d="100"/>
          <a:sy n="96" d="100"/>
        </p:scale>
        <p:origin x="648" y="-33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handoutMaster" Target="handoutMasters/handoutMaster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theme" Target="theme/theme1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C6BE12C1-6DD6-4F90-9E71-8247A9754EA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6A319A97-D45E-4108-89A0-DB0816CA9B6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48BD9D3F-9C14-4890-83B9-CAA7B42E439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01150"/>
            <a:ext cx="29718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29" name="Rectangle 5">
            <a:extLst>
              <a:ext uri="{FF2B5EF4-FFF2-40B4-BE49-F238E27FC236}">
                <a16:creationId xmlns:a16="http://schemas.microsoft.com/office/drawing/2014/main" id="{B1F9697F-E53E-4993-9FD0-5010221F93E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201150"/>
            <a:ext cx="29718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E8A0EC9-BFB2-4FC3-85C7-46BCC38A6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89D05406-4942-4731-A73D-67295D5A292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3ECFE1BA-D5E7-4B5B-80DB-9641F313B5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071451E-2CD9-48E4-9D71-24CEFAF5C08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8063" y="727075"/>
            <a:ext cx="4843462" cy="3632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9" name="Rectangle 5">
            <a:extLst>
              <a:ext uri="{FF2B5EF4-FFF2-40B4-BE49-F238E27FC236}">
                <a16:creationId xmlns:a16="http://schemas.microsoft.com/office/drawing/2014/main" id="{0E3B4781-856D-47F9-9DF9-5F0539C2456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00575"/>
            <a:ext cx="548640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8310" name="Rectangle 6">
            <a:extLst>
              <a:ext uri="{FF2B5EF4-FFF2-40B4-BE49-F238E27FC236}">
                <a16:creationId xmlns:a16="http://schemas.microsoft.com/office/drawing/2014/main" id="{7FCDFB40-CE2A-4A52-A471-4FC9AC3349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01150"/>
            <a:ext cx="29718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311" name="Rectangle 7">
            <a:extLst>
              <a:ext uri="{FF2B5EF4-FFF2-40B4-BE49-F238E27FC236}">
                <a16:creationId xmlns:a16="http://schemas.microsoft.com/office/drawing/2014/main" id="{8E7C04D9-CC40-43C5-8588-6799D433DB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201150"/>
            <a:ext cx="29718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496177-B245-48F6-BF37-71B9EC5A7D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69FD9C51-1210-41F7-958F-3B5288CA7F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679EE9FB-C67C-4C8A-864D-E6F6EA7CC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83E333F7-8C0A-47F7-8D7F-81A4C72EB8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312083B-16CE-4D04-AD6C-A488CE8B3319}" type="slidenum">
              <a:rPr lang="en-US" altLang="en-US" smtClean="0">
                <a:latin typeface="Arial" panose="020B0604020202020204" pitchFamily="34" charset="0"/>
              </a:rPr>
              <a:pPr/>
              <a:t>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192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AC49D762-9543-4FB6-8FE1-B495D57291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151B08EF-30E2-48B7-A131-9C4E9814A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8BC719AF-6041-4148-8EA2-0327AC7D0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0AD3694-EFDB-4218-927A-F7C1CA9A46D8}" type="slidenum">
              <a:rPr lang="en-US" altLang="en-US" smtClean="0">
                <a:latin typeface="Arial" panose="020B0604020202020204" pitchFamily="34" charset="0"/>
              </a:rPr>
              <a:pPr/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300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AC49D762-9543-4FB6-8FE1-B495D57291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151B08EF-30E2-48B7-A131-9C4E9814A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8BC719AF-6041-4148-8EA2-0327AC7D0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0AD3694-EFDB-4218-927A-F7C1CA9A46D8}" type="slidenum">
              <a:rPr lang="en-US" altLang="en-US" smtClean="0">
                <a:latin typeface="Arial" panose="020B0604020202020204" pitchFamily="34" charset="0"/>
              </a:rPr>
              <a:pPr/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AC49D762-9543-4FB6-8FE1-B495D57291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151B08EF-30E2-48B7-A131-9C4E9814A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8BC719AF-6041-4148-8EA2-0327AC7D0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0AD3694-EFDB-4218-927A-F7C1CA9A46D8}" type="slidenum">
              <a:rPr lang="en-US" altLang="en-US" smtClean="0">
                <a:latin typeface="Arial" panose="020B0604020202020204" pitchFamily="34" charset="0"/>
              </a:rPr>
              <a:pPr/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499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AC49D762-9543-4FB6-8FE1-B495D57291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151B08EF-30E2-48B7-A131-9C4E9814A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8BC719AF-6041-4148-8EA2-0327AC7D0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0AD3694-EFDB-4218-927A-F7C1CA9A46D8}" type="slidenum">
              <a:rPr lang="en-US" altLang="en-US" smtClean="0">
                <a:latin typeface="Arial" panose="020B0604020202020204" pitchFamily="34" charset="0"/>
              </a:rPr>
              <a:pPr/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209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AC49D762-9543-4FB6-8FE1-B495D57291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151B08EF-30E2-48B7-A131-9C4E9814A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8BC719AF-6041-4148-8EA2-0327AC7D0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0AD3694-EFDB-4218-927A-F7C1CA9A46D8}" type="slidenum">
              <a:rPr lang="en-US" altLang="en-US" smtClean="0">
                <a:latin typeface="Arial" panose="020B0604020202020204" pitchFamily="34" charset="0"/>
              </a:rPr>
              <a:pPr/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751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AC49D762-9543-4FB6-8FE1-B495D57291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151B08EF-30E2-48B7-A131-9C4E9814A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8BC719AF-6041-4148-8EA2-0327AC7D0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0AD3694-EFDB-4218-927A-F7C1CA9A46D8}" type="slidenum">
              <a:rPr lang="en-US" altLang="en-US" smtClean="0">
                <a:latin typeface="Arial" panose="020B0604020202020204" pitchFamily="34" charset="0"/>
              </a:rPr>
              <a:pPr/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705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hỗ dành sẵn cho Hình ảnh của Bản chiếu 1">
            <a:extLst>
              <a:ext uri="{FF2B5EF4-FFF2-40B4-BE49-F238E27FC236}">
                <a16:creationId xmlns:a16="http://schemas.microsoft.com/office/drawing/2014/main" id="{6015F6D4-1A81-4BB7-9729-CB18682579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Chỗ dành sẵn cho Ghi chú 2">
            <a:extLst>
              <a:ext uri="{FF2B5EF4-FFF2-40B4-BE49-F238E27FC236}">
                <a16:creationId xmlns:a16="http://schemas.microsoft.com/office/drawing/2014/main" id="{70F75C1D-3147-4BCC-8F42-FBFF244BA1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436" name="Chỗ dành sẵn cho Số hiệu Bản chiếu 3">
            <a:extLst>
              <a:ext uri="{FF2B5EF4-FFF2-40B4-BE49-F238E27FC236}">
                <a16:creationId xmlns:a16="http://schemas.microsoft.com/office/drawing/2014/main" id="{DE1FBCDB-8B28-419C-B869-29BDFF4AE9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95F9E85-E173-442E-9C1F-58CAC5C50F07}" type="slidenum">
              <a:rPr lang="en-US" altLang="en-US" smtClean="0">
                <a:latin typeface="Arial" panose="020B0604020202020204" pitchFamily="34" charset="0"/>
              </a:rPr>
              <a:pPr/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368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348690E9-8F51-4D3A-B78B-6D1D3FBA25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44A7AA6F-D508-4403-B207-9170689C9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57213309-7EEC-438A-8BD9-8A6E6AA4D7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6393AE9-D557-4463-BB8D-F271DA84F8AE}" type="slidenum">
              <a:rPr lang="en-US" altLang="en-US" smtClean="0">
                <a:latin typeface="Arial" panose="020B0604020202020204" pitchFamily="34" charset="0"/>
              </a:rPr>
              <a:pPr/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147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AC49D762-9543-4FB6-8FE1-B495D57291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151B08EF-30E2-48B7-A131-9C4E9814A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8BC719AF-6041-4148-8EA2-0327AC7D0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0AD3694-EFDB-4218-927A-F7C1CA9A46D8}" type="slidenum">
              <a:rPr lang="en-US" altLang="en-US" smtClean="0">
                <a:latin typeface="Arial" panose="020B0604020202020204" pitchFamily="34" charset="0"/>
              </a:rPr>
              <a:pPr/>
              <a:t>11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183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hỗ dành sẵn cho Hình ảnh của Bản chiếu 1">
            <a:extLst>
              <a:ext uri="{FF2B5EF4-FFF2-40B4-BE49-F238E27FC236}">
                <a16:creationId xmlns:a16="http://schemas.microsoft.com/office/drawing/2014/main" id="{6015F6D4-1A81-4BB7-9729-CB18682579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Chỗ dành sẵn cho Ghi chú 2">
            <a:extLst>
              <a:ext uri="{FF2B5EF4-FFF2-40B4-BE49-F238E27FC236}">
                <a16:creationId xmlns:a16="http://schemas.microsoft.com/office/drawing/2014/main" id="{70F75C1D-3147-4BCC-8F42-FBFF244BA1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436" name="Chỗ dành sẵn cho Số hiệu Bản chiếu 3">
            <a:extLst>
              <a:ext uri="{FF2B5EF4-FFF2-40B4-BE49-F238E27FC236}">
                <a16:creationId xmlns:a16="http://schemas.microsoft.com/office/drawing/2014/main" id="{DE1FBCDB-8B28-419C-B869-29BDFF4AE9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95F9E85-E173-442E-9C1F-58CAC5C50F07}" type="slidenum">
              <a:rPr lang="en-US" altLang="en-US" smtClean="0">
                <a:latin typeface="Arial" panose="020B0604020202020204" pitchFamily="34" charset="0"/>
              </a:rPr>
              <a:pPr/>
              <a:t>12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428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95A1893C-46B3-40D4-8BBC-C9D215D7A0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78553263-40EE-4B5D-93AE-1110BA1B4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283FE545-7C1B-4DBC-834D-AEE3F72963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DFE5379-E6D2-4B28-A7EC-92523056B51C}" type="slidenum">
              <a:rPr lang="en-US" altLang="en-US" smtClean="0">
                <a:latin typeface="Arial" panose="020B0604020202020204" pitchFamily="34" charset="0"/>
              </a:rPr>
              <a:pPr/>
              <a:t>14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95A1893C-46B3-40D4-8BBC-C9D215D7A0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78553263-40EE-4B5D-93AE-1110BA1B4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283FE545-7C1B-4DBC-834D-AEE3F72963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DFE5379-E6D2-4B28-A7EC-92523056B51C}" type="slidenum">
              <a:rPr lang="en-US" altLang="en-US" smtClean="0">
                <a:latin typeface="Arial" panose="020B0604020202020204" pitchFamily="34" charset="0"/>
              </a:rPr>
              <a:pPr/>
              <a:t>15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753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B6E82835-096B-4A84-81EA-C243859358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76B68E8E-4EC4-470B-B799-DEF7A1CB9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80F571BC-5F5B-4760-85ED-1DCBD110AF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9BFE4FB-6976-40F9-90A2-5EFFC86B8F33}" type="slidenum">
              <a:rPr lang="en-US" altLang="en-US" smtClean="0">
                <a:latin typeface="Arial" panose="020B0604020202020204" pitchFamily="34" charset="0"/>
              </a:rPr>
              <a:pPr/>
              <a:t>16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B6E82835-096B-4A84-81EA-C243859358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76B68E8E-4EC4-470B-B799-DEF7A1CB9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80F571BC-5F5B-4760-85ED-1DCBD110AF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9BFE4FB-6976-40F9-90A2-5EFFC86B8F33}" type="slidenum">
              <a:rPr lang="en-US" altLang="en-US" smtClean="0">
                <a:latin typeface="Arial" panose="020B0604020202020204" pitchFamily="34" charset="0"/>
              </a:rPr>
              <a:pPr/>
              <a:t>17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3032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6E3490C1-C20F-442B-B4AF-BF0B90B93B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D2B90C6A-6D2B-45D5-8303-2E2890AD5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73F2DBD5-6BEF-4C58-910F-18FA4F5FA6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0334C12-3639-4CED-8862-DAE03F2A979A}" type="slidenum">
              <a:rPr lang="en-US" altLang="en-US" smtClean="0">
                <a:latin typeface="Arial" panose="020B0604020202020204" pitchFamily="34" charset="0"/>
              </a:rPr>
              <a:pPr/>
              <a:t>18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10FC04CF-98F9-45DA-9823-A441A30070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9680B1EA-A444-4C02-82FA-3FE89C4D1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DD15EC49-8A5C-4A64-B7D5-E728C15806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5771E8D-2801-4BFB-8160-93AA511AA1A0}" type="slidenum">
              <a:rPr lang="en-US" altLang="en-US" smtClean="0">
                <a:latin typeface="Arial" panose="020B0604020202020204" pitchFamily="34" charset="0"/>
              </a:rPr>
              <a:pPr/>
              <a:t>19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10FC04CF-98F9-45DA-9823-A441A30070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9680B1EA-A444-4C02-82FA-3FE89C4D1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DD15EC49-8A5C-4A64-B7D5-E728C15806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5771E8D-2801-4BFB-8160-93AA511AA1A0}" type="slidenum">
              <a:rPr lang="en-US" altLang="en-US" smtClean="0">
                <a:latin typeface="Arial" panose="020B0604020202020204" pitchFamily="34" charset="0"/>
              </a:rPr>
              <a:pPr/>
              <a:t>20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418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10FC04CF-98F9-45DA-9823-A441A30070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9680B1EA-A444-4C02-82FA-3FE89C4D1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DD15EC49-8A5C-4A64-B7D5-E728C15806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5771E8D-2801-4BFB-8160-93AA511AA1A0}" type="slidenum">
              <a:rPr lang="en-US" altLang="en-US" smtClean="0">
                <a:latin typeface="Arial" panose="020B0604020202020204" pitchFamily="34" charset="0"/>
              </a:rPr>
              <a:pPr/>
              <a:t>21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4270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10FC04CF-98F9-45DA-9823-A441A30070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9680B1EA-A444-4C02-82FA-3FE89C4D1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DD15EC49-8A5C-4A64-B7D5-E728C15806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5771E8D-2801-4BFB-8160-93AA511AA1A0}" type="slidenum">
              <a:rPr lang="en-US" altLang="en-US" smtClean="0">
                <a:latin typeface="Arial" panose="020B0604020202020204" pitchFamily="34" charset="0"/>
              </a:rPr>
              <a:pPr/>
              <a:t>22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478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10FC04CF-98F9-45DA-9823-A441A30070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9680B1EA-A444-4C02-82FA-3FE89C4D1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DD15EC49-8A5C-4A64-B7D5-E728C15806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5771E8D-2801-4BFB-8160-93AA511AA1A0}" type="slidenum">
              <a:rPr lang="en-US" altLang="en-US" smtClean="0">
                <a:latin typeface="Arial" panose="020B0604020202020204" pitchFamily="34" charset="0"/>
              </a:rPr>
              <a:pPr/>
              <a:t>23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0094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10FC04CF-98F9-45DA-9823-A441A30070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9680B1EA-A444-4C02-82FA-3FE89C4D1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DD15EC49-8A5C-4A64-B7D5-E728C15806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5771E8D-2801-4BFB-8160-93AA511AA1A0}" type="slidenum">
              <a:rPr lang="en-US" altLang="en-US" smtClean="0">
                <a:latin typeface="Arial" panose="020B0604020202020204" pitchFamily="34" charset="0"/>
              </a:rPr>
              <a:pPr/>
              <a:t>24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0410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8271DCB7-D660-47F0-8660-F9FD0BC56D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F32BFEE2-D5CB-4F8B-8130-FECBECAAB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C7CF302A-563A-4B8D-B837-C10C922B0C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AE78673-534F-48AA-8BB5-8900446CA7FC}" type="slidenum">
              <a:rPr lang="en-US" altLang="en-US" smtClean="0">
                <a:latin typeface="Arial" panose="020B0604020202020204" pitchFamily="34" charset="0"/>
              </a:rPr>
              <a:pPr/>
              <a:t>25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8271DCB7-D660-47F0-8660-F9FD0BC56D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F32BFEE2-D5CB-4F8B-8130-FECBECAAB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C7CF302A-563A-4B8D-B837-C10C922B0C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AE78673-534F-48AA-8BB5-8900446CA7FC}" type="slidenum">
              <a:rPr lang="en-US" altLang="en-US" smtClean="0">
                <a:latin typeface="Arial" panose="020B0604020202020204" pitchFamily="34" charset="0"/>
              </a:rPr>
              <a:pPr/>
              <a:t>26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366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CFA19C-46F9-4DAD-9FA5-5179802D94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823781-6345-4172-9379-41E24E6E75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CF421D-3437-4BC4-8FC0-8CDAD83484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5765A-671F-4447-9378-EEB1B437A4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68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68B29C-545A-477E-9AB4-3CEDD2EA07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A44DB3-D854-4BF6-85A7-5DBFC3B7F4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ADEFCB-AB43-47D4-8DA9-349A56CBC3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3E127-2C99-49BC-A075-F2FF2BAC04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7949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91E9A4-D25C-42ED-9022-D4723E5CA6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47B38A-8229-428F-B434-40B9FD0A3F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B16C5E-BDDC-4959-905F-87DDCC51B8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0C0AF-292C-410C-9821-99CCF02108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5685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D39FD6-6F46-457B-9EAC-C3ED9A35F6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2C7AE2-8B54-413F-89DE-664A1A154F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D0B7D0-87A4-4E2A-A321-60ADFD4FF1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5B34A-04BB-429F-AC36-CE5D02B2DE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1108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E0769BB-A69B-4378-BE0C-A064585BB4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16E3F99-25E9-41AA-8E5B-4AFCE400AC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094B8EB-6E9B-4684-977F-A0F303B339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CF72A-30EB-4C84-AF74-69BEF27E27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0179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CB65423-4C4E-48B1-99F4-AF469219D5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E2A342E-3F9B-4351-A9C8-AAE0F41E15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60841E4-051F-4165-AAF8-12E709BAC4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17F3C-7277-45F8-9E9F-C17FCC2C0B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8594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E474BD0-66A5-49F5-8380-3CD02F385B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72DD3BE-828C-4F4B-9E13-F31346F11E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56666D5-74F8-40D0-B6AD-5B6B62B01C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CCC55-C45D-457C-93AC-23547643FB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9749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AB1EB1-B089-47A9-BBB6-AE474E33A9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5162DF-AD83-4098-8BFF-B550C8883A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62573F-3AFE-4936-A825-85716861DA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235BA-D5BD-4CB4-9131-6344096627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0684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F1D8C5-C8BF-4AA9-8EE2-65B61B0A45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B732A5-25E1-40FF-BC3C-6954126F63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944AA4-F874-4CD7-8B57-128CB7918A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B5869-E266-45A1-AC2E-4FC881F83E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4628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89592F-4D09-4C19-835D-12368C9090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42A503-46FE-4E4B-9A66-51E68102FE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CB6A8A-1D3B-41B7-ABBC-BF31E1357E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7B4BF-2C96-4D68-9836-027C1C61BE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001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9BBB1E-F52C-46E5-8937-90453F3E8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2C468AA-4C1C-49E4-B9B2-1AB11565A9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4FC8BB-5AFE-47D0-9B36-6F348A6FE2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FD3062-40CD-4E88-BB9E-44587D840F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2012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65AEFD-D457-4B5F-A8F7-77FEF17CE0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74EE6B-DC52-4943-B084-41D7003062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CE9DB3-1047-4720-BA8E-C897885EA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AB732-7EE6-46DF-8AAD-4074B5D4E7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036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1595D98-EC43-4BC1-BC30-4CD230F95F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7C08667-DC53-4371-81B9-A6043A47C2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1140" name="Rectangle 4">
            <a:extLst>
              <a:ext uri="{FF2B5EF4-FFF2-40B4-BE49-F238E27FC236}">
                <a16:creationId xmlns:a16="http://schemas.microsoft.com/office/drawing/2014/main" id="{B3086F27-A4B8-4F73-9CBF-41B9A54033E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1" name="Rectangle 5">
            <a:extLst>
              <a:ext uri="{FF2B5EF4-FFF2-40B4-BE49-F238E27FC236}">
                <a16:creationId xmlns:a16="http://schemas.microsoft.com/office/drawing/2014/main" id="{E2D225F9-45D1-46DA-9469-A115BA0069F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2" name="Rectangle 6">
            <a:extLst>
              <a:ext uri="{FF2B5EF4-FFF2-40B4-BE49-F238E27FC236}">
                <a16:creationId xmlns:a16="http://schemas.microsoft.com/office/drawing/2014/main" id="{B6BAE501-D0DA-4B2B-ABB9-C1C48E0282B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441DDAA-4C0A-4D8E-88AF-7086FC187C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ediblemeds.org/drugsearch" TargetMode="External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7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2A733-3CA8-479B-A1F4-E108AE50B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376488"/>
            <a:ext cx="9144000" cy="24828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defRPr/>
            </a:pPr>
            <a:r>
              <a:rPr lang="en-US" sz="3600" b="1" dirty="0" err="1"/>
              <a:t>Cập</a:t>
            </a:r>
            <a:r>
              <a:rPr lang="en-US" sz="3600" b="1" dirty="0"/>
              <a:t> </a:t>
            </a:r>
            <a:r>
              <a:rPr lang="en-US" sz="3600" b="1" dirty="0" err="1"/>
              <a:t>nhật</a:t>
            </a:r>
            <a:br>
              <a:rPr lang="en-US" sz="3600" b="1" dirty="0"/>
            </a:br>
            <a:r>
              <a:rPr lang="en-US" sz="3600" b="1" dirty="0" err="1"/>
              <a:t>Các</a:t>
            </a:r>
            <a:r>
              <a:rPr lang="en-US" sz="3600" b="1" dirty="0"/>
              <a:t> </a:t>
            </a:r>
            <a:r>
              <a:rPr lang="en-US" sz="3600" b="1" dirty="0" err="1"/>
              <a:t>phác</a:t>
            </a:r>
            <a:r>
              <a:rPr lang="en-US" sz="3600" b="1" dirty="0"/>
              <a:t> </a:t>
            </a:r>
            <a:r>
              <a:rPr lang="en-US" sz="3600" b="1" dirty="0" err="1"/>
              <a:t>đồ</a:t>
            </a:r>
            <a:r>
              <a:rPr lang="en-US" sz="3600" b="1" dirty="0"/>
              <a:t> </a:t>
            </a:r>
            <a:r>
              <a:rPr lang="en-US" sz="3600" b="1" dirty="0" err="1"/>
              <a:t>điều</a:t>
            </a:r>
            <a:r>
              <a:rPr lang="en-US" sz="3600" b="1" dirty="0"/>
              <a:t> </a:t>
            </a:r>
            <a:r>
              <a:rPr lang="en-US" sz="3600" b="1" dirty="0" err="1"/>
              <a:t>trị</a:t>
            </a:r>
            <a:r>
              <a:rPr lang="en-US" sz="3600" b="1" dirty="0"/>
              <a:t> </a:t>
            </a:r>
            <a:r>
              <a:rPr lang="en-US" sz="3600" b="1" dirty="0" err="1"/>
              <a:t>lao</a:t>
            </a:r>
            <a:r>
              <a:rPr lang="en-US" sz="3600" b="1" dirty="0"/>
              <a:t> </a:t>
            </a:r>
            <a:r>
              <a:rPr lang="en-US" sz="3600" b="1" dirty="0" err="1"/>
              <a:t>kháng</a:t>
            </a:r>
            <a:r>
              <a:rPr lang="en-US" sz="3600" b="1" dirty="0"/>
              <a:t> </a:t>
            </a:r>
            <a:r>
              <a:rPr lang="en-US" sz="3600" b="1" dirty="0" err="1"/>
              <a:t>thuốc</a:t>
            </a:r>
            <a:br>
              <a:rPr lang="en-US" sz="3600" b="1" dirty="0"/>
            </a:br>
            <a:r>
              <a:rPr lang="en-US" sz="3600" b="1" dirty="0" err="1"/>
              <a:t>tại</a:t>
            </a:r>
            <a:r>
              <a:rPr lang="en-US" sz="3600" b="1" dirty="0"/>
              <a:t> </a:t>
            </a:r>
            <a:r>
              <a:rPr lang="en-US" sz="3600" b="1" dirty="0" err="1"/>
              <a:t>Việt</a:t>
            </a:r>
            <a:r>
              <a:rPr lang="en-US" sz="3600" b="1" dirty="0"/>
              <a:t> Nam</a:t>
            </a:r>
            <a:endParaRPr lang="vi-VN" sz="36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12C5A1EF-C970-4123-903D-C096F9FC617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6092825"/>
            <a:ext cx="7854950" cy="576263"/>
          </a:xfrm>
        </p:spPr>
        <p:txBody>
          <a:bodyPr/>
          <a:lstStyle/>
          <a:p>
            <a:r>
              <a:rPr lang="en-US" altLang="en-US" sz="2000" b="1" dirty="0" err="1">
                <a:cs typeface="Arial" panose="020B0604020202020204" pitchFamily="34" charset="0"/>
              </a:rPr>
              <a:t>Tháng</a:t>
            </a:r>
            <a:r>
              <a:rPr lang="en-US" altLang="en-US" sz="2000" b="1" dirty="0">
                <a:cs typeface="Arial" panose="020B0604020202020204" pitchFamily="34" charset="0"/>
              </a:rPr>
              <a:t> 6/ </a:t>
            </a:r>
            <a:r>
              <a:rPr lang="vi-VN" altLang="en-US" sz="2000" b="1" dirty="0">
                <a:cs typeface="Arial" panose="020B0604020202020204" pitchFamily="34" charset="0"/>
              </a:rPr>
              <a:t>20</a:t>
            </a:r>
            <a:r>
              <a:rPr lang="en-US" altLang="en-US" sz="2000" b="1" dirty="0">
                <a:cs typeface="Arial" panose="020B0604020202020204" pitchFamily="34" charset="0"/>
              </a:rPr>
              <a:t>21</a:t>
            </a:r>
            <a:endParaRPr lang="vi-VN" altLang="en-US" sz="2000" b="1" dirty="0">
              <a:cs typeface="Arial" panose="020B0604020202020204" pitchFamily="34" charset="0"/>
            </a:endParaRPr>
          </a:p>
        </p:txBody>
      </p:sp>
      <p:pic>
        <p:nvPicPr>
          <p:cNvPr id="4100" name="Picture 14">
            <a:extLst>
              <a:ext uri="{FF2B5EF4-FFF2-40B4-BE49-F238E27FC236}">
                <a16:creationId xmlns:a16="http://schemas.microsoft.com/office/drawing/2014/main" id="{5E75DB07-3EE4-42D0-86FE-160D02901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365125"/>
            <a:ext cx="95726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ctangle 4">
            <a:extLst>
              <a:ext uri="{FF2B5EF4-FFF2-40B4-BE49-F238E27FC236}">
                <a16:creationId xmlns:a16="http://schemas.microsoft.com/office/drawing/2014/main" id="{1E7BDABF-55EA-46A0-94A6-BAFB247CB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" y="266700"/>
            <a:ext cx="8820150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ea typeface="ＭＳ Ｐゴシック" panose="020B0600070205080204" pitchFamily="34" charset="-128"/>
              </a:rPr>
              <a:t>B</a:t>
            </a:r>
            <a:r>
              <a:rPr lang="en-US" altLang="en-US" sz="1600" b="1">
                <a:ea typeface="ＭＳ Ｐゴシック" panose="020B0600070205080204" pitchFamily="34" charset="-128"/>
              </a:rPr>
              <a:t>Ộ Y TẾ</a:t>
            </a:r>
            <a:br>
              <a:rPr lang="en-US" altLang="en-US" sz="1600" b="1">
                <a:ea typeface="ＭＳ Ｐゴシック" panose="020B0600070205080204" pitchFamily="34" charset="-128"/>
              </a:rPr>
            </a:br>
            <a:r>
              <a:rPr lang="en-US" altLang="en-US" sz="1600" b="1">
                <a:ea typeface="ＭＳ Ｐゴシック" panose="020B0600070205080204" pitchFamily="34" charset="-128"/>
              </a:rPr>
              <a:t>BỆNH VIỆN PHỔI TRUNG ƯƠNG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ea typeface="ＭＳ Ｐゴシック" panose="020B0600070205080204" pitchFamily="34" charset="-128"/>
              </a:rPr>
              <a:t>CHƯƠNG TRÌNH CHỐNG LAO QUỐC GIA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ea typeface="ＭＳ Ｐゴシック" panose="020B0600070205080204" pitchFamily="34" charset="-128"/>
              </a:rPr>
              <a:t>---</a:t>
            </a:r>
          </a:p>
        </p:txBody>
      </p:sp>
      <p:pic>
        <p:nvPicPr>
          <p:cNvPr id="4102" name="Picture 6" descr="LOGO">
            <a:extLst>
              <a:ext uri="{FF2B5EF4-FFF2-40B4-BE49-F238E27FC236}">
                <a16:creationId xmlns:a16="http://schemas.microsoft.com/office/drawing/2014/main" id="{7BB3DFBB-51C3-46E6-9200-51FB501DD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365125"/>
            <a:ext cx="889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0">
            <a:extLst>
              <a:ext uri="{FF2B5EF4-FFF2-40B4-BE49-F238E27FC236}">
                <a16:creationId xmlns:a16="http://schemas.microsoft.com/office/drawing/2014/main" id="{310C90DD-302C-4F8E-9F69-39F5B60CD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-33338"/>
            <a:ext cx="9144000" cy="45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423863"/>
            <a:ext cx="8648700" cy="612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786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4" name="Title 1">
            <a:extLst>
              <a:ext uri="{FF2B5EF4-FFF2-40B4-BE49-F238E27FC236}">
                <a16:creationId xmlns:a16="http://schemas.microsoft.com/office/drawing/2014/main" id="{6CCD266C-B830-424C-84EA-D9FB181C8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3200"/>
            <a:ext cx="8759825" cy="823913"/>
          </a:xfrm>
        </p:spPr>
        <p:txBody>
          <a:bodyPr/>
          <a:lstStyle/>
          <a:p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PHÁC ĐỒ NGẮN HẠN (PĐ C)</a:t>
            </a:r>
            <a:endParaRPr lang="en-US" altLang="en-US" sz="2800" dirty="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82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305976-FA9E-4FBA-AFDC-4083739325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139319"/>
              </p:ext>
            </p:extLst>
          </p:nvPr>
        </p:nvGraphicFramePr>
        <p:xfrm>
          <a:off x="219075" y="1058863"/>
          <a:ext cx="8458200" cy="3017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4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733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20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18" marR="49018" marT="0" marB="0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20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4-6 </a:t>
                      </a:r>
                      <a:r>
                        <a:rPr lang="en-US" sz="22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Bdq</a:t>
                      </a:r>
                      <a:r>
                        <a:rPr lang="en-US" sz="22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[6]-</a:t>
                      </a:r>
                      <a:r>
                        <a:rPr lang="en-US" sz="22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Lfx</a:t>
                      </a:r>
                      <a:r>
                        <a:rPr lang="en-US" sz="22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22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Pto</a:t>
                      </a:r>
                      <a:r>
                        <a:rPr lang="en-US" sz="22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-E-Z-</a:t>
                      </a:r>
                      <a:r>
                        <a:rPr lang="en-US" sz="22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Hh</a:t>
                      </a:r>
                      <a:r>
                        <a:rPr lang="en-US" sz="22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22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Cfz</a:t>
                      </a:r>
                      <a:r>
                        <a:rPr lang="en-US" sz="22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/ 5 </a:t>
                      </a:r>
                      <a:r>
                        <a:rPr lang="en-US" sz="22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Lfx</a:t>
                      </a:r>
                      <a:r>
                        <a:rPr lang="en-US" sz="22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22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Mfx</a:t>
                      </a:r>
                      <a:r>
                        <a:rPr lang="en-US" sz="22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]-</a:t>
                      </a:r>
                      <a:r>
                        <a:rPr lang="en-US" sz="22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Cfz</a:t>
                      </a:r>
                      <a:r>
                        <a:rPr lang="en-US" sz="22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-Z-E. </a:t>
                      </a:r>
                    </a:p>
                    <a:p>
                      <a:pPr marL="800100" lvl="1" indent="-342900">
                        <a:buFont typeface="Wingdings" panose="05000000000000000000" pitchFamily="2" charset="2"/>
                        <a:buChar char="q"/>
                      </a:pP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Tổng thời gian 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9-11 tháng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chia 2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giai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đoạn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(7 </a:t>
                      </a:r>
                      <a:r>
                        <a:rPr lang="en-US" sz="22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và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5 </a:t>
                      </a:r>
                      <a:r>
                        <a:rPr lang="en-US" sz="22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800100" lvl="1" indent="-342900">
                        <a:buFont typeface="Wingdings" panose="05000000000000000000" pitchFamily="2" charset="2"/>
                        <a:buChar char="q"/>
                      </a:pP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Bdq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6 tháng. 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800100" lvl="1" indent="-342900">
                        <a:buFont typeface="Wingdings" panose="05000000000000000000" pitchFamily="2" charset="2"/>
                        <a:buChar char="q"/>
                      </a:pP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Thời gian dùng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đủ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 thuốc 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4-6 tháng.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1257300" lvl="2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áp ứng tốt sau 4 tháng: thời gian dùng đủ 7 thuốc là 4 tháng</a:t>
                      </a:r>
                    </a:p>
                    <a:p>
                      <a:pPr marL="1257300" lvl="2" indent="-342900">
                        <a:buFont typeface="Arial" panose="020B0604020202020204" pitchFamily="34" charset="0"/>
                        <a:buChar char="•"/>
                      </a:pP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XN trực tiếp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vẫn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dương tính sau 4 tháng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thời gian dùng đủ 7 thuốc 5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6 tháng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9018" marR="4901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Bảng 4">
            <a:extLst>
              <a:ext uri="{FF2B5EF4-FFF2-40B4-BE49-F238E27FC236}">
                <a16:creationId xmlns:a16="http://schemas.microsoft.com/office/drawing/2014/main" id="{2642678D-29B2-4D55-9A87-F9DB828BCF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3410705"/>
              </p:ext>
            </p:extLst>
          </p:nvPr>
        </p:nvGraphicFramePr>
        <p:xfrm>
          <a:off x="219075" y="4158933"/>
          <a:ext cx="8915400" cy="16843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6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2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9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6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8270"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XN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đờm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TT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Gđ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7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thuốc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Gđ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5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thuốc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Gđ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4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thuốc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Tổng (tháng)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89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Tháng 4 (-)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Bdq Lfx-Pto-E-Z-Hh-Cfz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Bdq Lfx-Cfz-Z-E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 Lfx-Cfz-Z-E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 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27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Tháng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4 (+)</a:t>
                      </a: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Tháng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5 (-)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Bdq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Lfx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Pto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-E-Z-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Hh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</a:t>
                      </a:r>
                      <a:r>
                        <a:rPr lang="en-US" sz="180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Cfz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Bdq Lfx-Cfz-Z-E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Lfx-Cfz-Z-E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89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Tháng 5 (+)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6Bdq Lfx-Pto-E-Z-Hh-Cfz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 Lfx-Cfz-Z-E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11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7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94" name="Title 1">
            <a:extLst>
              <a:ext uri="{FF2B5EF4-FFF2-40B4-BE49-F238E27FC236}">
                <a16:creationId xmlns:a16="http://schemas.microsoft.com/office/drawing/2014/main" id="{6CCD266C-B830-424C-84EA-D9FB181C8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152400"/>
            <a:ext cx="8759825" cy="823913"/>
          </a:xfrm>
        </p:spPr>
        <p:txBody>
          <a:bodyPr/>
          <a:lstStyle/>
          <a:p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PHÁC ĐỒ NGẮN HẠN (PĐ.C)</a:t>
            </a:r>
            <a:endParaRPr lang="en-US" altLang="en-US" sz="2800" dirty="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305976-FA9E-4FBA-AFDC-4083739325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484931"/>
              </p:ext>
            </p:extLst>
          </p:nvPr>
        </p:nvGraphicFramePr>
        <p:xfrm>
          <a:off x="533399" y="1058862"/>
          <a:ext cx="7778098" cy="54181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4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813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20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18" marR="49018" marT="0" marB="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200" b="1" i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Quyết</a:t>
                      </a:r>
                      <a:r>
                        <a:rPr lang="en-US" sz="2200" b="1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định</a:t>
                      </a:r>
                      <a:r>
                        <a:rPr lang="en-US" sz="2200" b="1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thời</a:t>
                      </a:r>
                      <a:r>
                        <a:rPr lang="en-US" sz="2200" b="1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gian</a:t>
                      </a:r>
                      <a:r>
                        <a:rPr lang="en-US" sz="2200" b="1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điều</a:t>
                      </a:r>
                      <a:r>
                        <a:rPr lang="en-US" sz="2200" b="1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trị</a:t>
                      </a:r>
                      <a:r>
                        <a:rPr lang="en-US" sz="2200" b="1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Thời</a:t>
                      </a:r>
                      <a:r>
                        <a:rPr lang="en-US" sz="2200" b="0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gian</a:t>
                      </a:r>
                      <a:r>
                        <a:rPr lang="en-US" sz="2200" b="0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dùng</a:t>
                      </a:r>
                      <a:r>
                        <a:rPr lang="en-US" sz="2200" b="0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7 </a:t>
                      </a: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200" b="0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căn</a:t>
                      </a:r>
                      <a:r>
                        <a:rPr lang="en-US" sz="2200" b="0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cứ</a:t>
                      </a:r>
                      <a:r>
                        <a:rPr lang="en-US" sz="2200" b="0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vào</a:t>
                      </a:r>
                      <a:r>
                        <a:rPr lang="en-US" sz="2200" b="0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kết</a:t>
                      </a:r>
                      <a:r>
                        <a:rPr lang="en-US" sz="2200" b="0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quả</a:t>
                      </a:r>
                      <a:r>
                        <a:rPr lang="en-US" sz="2200" b="0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XN </a:t>
                      </a: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đờm</a:t>
                      </a:r>
                      <a:r>
                        <a:rPr lang="en-US" sz="2200" b="0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trực</a:t>
                      </a:r>
                      <a:r>
                        <a:rPr lang="en-US" sz="2200" b="0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tiếp</a:t>
                      </a:r>
                      <a:endParaRPr lang="en-US" sz="2200" b="0" i="0" kern="1200" baseline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vi-VN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XN MTB siêu kháng LPA nếu cấy </a:t>
                      </a:r>
                      <a:r>
                        <a:rPr lang="en-US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(+) </a:t>
                      </a:r>
                      <a:r>
                        <a:rPr lang="en-US" sz="2200" b="0" i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từ</a:t>
                      </a:r>
                      <a:r>
                        <a:rPr lang="en-US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tháng thứ 4 trở đi </a:t>
                      </a:r>
                      <a:r>
                        <a:rPr lang="en-US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2200" b="0" i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chuyển</a:t>
                      </a:r>
                      <a:r>
                        <a:rPr lang="en-US" sz="2200" b="0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PĐ </a:t>
                      </a: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dài</a:t>
                      </a:r>
                      <a:r>
                        <a:rPr lang="en-US" sz="2200" b="0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nếu</a:t>
                      </a:r>
                      <a:r>
                        <a:rPr lang="en-US" sz="2200" b="0" i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2200" b="0" i="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kháng</a:t>
                      </a:r>
                      <a:r>
                        <a:rPr lang="vi-VN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endParaRPr lang="en-US" sz="2200" b="0" i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vi-VN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XN đờm </a:t>
                      </a:r>
                      <a:r>
                        <a:rPr lang="en-US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TT </a:t>
                      </a:r>
                      <a:r>
                        <a:rPr lang="en-US" sz="2200" b="0" i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i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âm</a:t>
                      </a:r>
                      <a:r>
                        <a:rPr lang="en-US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i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hóa</a:t>
                      </a:r>
                      <a:r>
                        <a:rPr lang="vi-VN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tháng thứ 6, </a:t>
                      </a:r>
                      <a:r>
                        <a:rPr lang="en-US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LS</a:t>
                      </a:r>
                      <a:r>
                        <a:rPr lang="vi-VN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không cải thiện</a:t>
                      </a:r>
                      <a:r>
                        <a:rPr lang="en-US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vi-VN" sz="2200" b="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xem xét chuyển PĐ dài</a:t>
                      </a:r>
                      <a:endParaRPr lang="en-US" sz="2200" b="0" i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2200" b="1" u="none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Đối</a:t>
                      </a:r>
                      <a:r>
                        <a:rPr lang="en-US" sz="2200" b="1" u="none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u="none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tượng</a:t>
                      </a:r>
                      <a:r>
                        <a:rPr lang="en-US" sz="2200" b="1" u="none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u="none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áp</a:t>
                      </a:r>
                      <a:r>
                        <a:rPr lang="en-US" sz="2200" b="1" u="none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u="none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dụng</a:t>
                      </a:r>
                      <a:endParaRPr lang="en-US" sz="22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800100" lvl="1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R/ MDR-TB</a:t>
                      </a:r>
                    </a:p>
                    <a:p>
                      <a:pPr marL="800100" lvl="1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với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FQs (PĐ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vẫn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sử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được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tiêm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800100" lvl="1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Chưa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tiền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sử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dùng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lao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hàng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hai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trong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PĐ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hoặc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dùng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dưới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1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800100" lvl="1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tổn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thương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rộng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hoặc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lao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ngoài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phổi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nghiêm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trọng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lao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ngoài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phổi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phức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tạp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9018" marR="4901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594" name="Title 1">
            <a:extLst>
              <a:ext uri="{FF2B5EF4-FFF2-40B4-BE49-F238E27FC236}">
                <a16:creationId xmlns:a16="http://schemas.microsoft.com/office/drawing/2014/main" id="{6CCD266C-B830-424C-84EA-D9FB181C8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152400"/>
            <a:ext cx="8759825" cy="823913"/>
          </a:xfrm>
        </p:spPr>
        <p:txBody>
          <a:bodyPr/>
          <a:lstStyle/>
          <a:p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PHÁC ĐỒ NGẮN HẠN (PĐ.C)</a:t>
            </a:r>
            <a:endParaRPr lang="en-US" altLang="en-US" sz="2800" dirty="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5-Point Star 5"/>
          <p:cNvSpPr/>
          <p:nvPr/>
        </p:nvSpPr>
        <p:spPr bwMode="auto">
          <a:xfrm>
            <a:off x="7010400" y="269559"/>
            <a:ext cx="1358900" cy="802367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23140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305976-FA9E-4FBA-AFDC-4083739325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783520"/>
              </p:ext>
            </p:extLst>
          </p:nvPr>
        </p:nvGraphicFramePr>
        <p:xfrm>
          <a:off x="609599" y="1058863"/>
          <a:ext cx="8073374" cy="5699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4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20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18" marR="49018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lang="vi-VN" sz="22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Tiêu chuẩn loại trừ: </a:t>
                      </a:r>
                      <a:endParaRPr lang="en-US" sz="22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lvl="0"/>
                      <a:endParaRPr lang="en-US" sz="22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q"/>
                      </a:pP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háng hoặc không có hiệu lực với 1 thuốc trong phác đồ, trừ H có lưu ý riêng: 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914400" lvl="2" indent="0">
                        <a:buFont typeface="Courier New" panose="02070309020205020404" pitchFamily="49" charset="0"/>
                        <a:buNone/>
                      </a:pP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Loại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nếu kháng Fluoroquinolones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Lưu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ý t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hời gian có kết quả MTB siêu kháng LPA 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 tháng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vi-VN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914400" lvl="2" indent="0">
                        <a:buFont typeface="Courier New" panose="02070309020205020404" pitchFamily="49" charset="0"/>
                        <a:buNone/>
                      </a:pP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 Đối với H: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đột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biến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hoặc inhA, hoặc KatG vẫn chỉ định. Nếu đột biến đồng thời cả Kat 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inhA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loại 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q"/>
                      </a:pP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ổn thương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phổi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rộng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LNP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nghiêm trọng, phức tạp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q"/>
                      </a:pP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 thai hoặc cho con bú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q"/>
                      </a:pP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ẫn cảm với bất kỳ thuốc nào trong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PĐ,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không dung nạp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nguy cơ ngộ độc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tương tác thuốc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q"/>
                      </a:pP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QTc ≥ 500 ms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q"/>
                      </a:pP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en gan cao gấp 3-4 lần mức bình thường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q"/>
                      </a:pP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iêm dây thần kinh thị giác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TK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ngoại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biên</a:t>
                      </a:r>
                      <a:endParaRPr lang="en-US" sz="2200" b="0" kern="120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q"/>
                      </a:pP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Trẻ em dưới 6 tuổi</a:t>
                      </a:r>
                    </a:p>
                    <a:p>
                      <a:pPr lvl="1"/>
                      <a:endParaRPr lang="en-US" sz="22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9018" marR="4901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594" name="Title 1">
            <a:extLst>
              <a:ext uri="{FF2B5EF4-FFF2-40B4-BE49-F238E27FC236}">
                <a16:creationId xmlns:a16="http://schemas.microsoft.com/office/drawing/2014/main" id="{6CCD266C-B830-424C-84EA-D9FB181C8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152400"/>
            <a:ext cx="8759825" cy="823913"/>
          </a:xfrm>
        </p:spPr>
        <p:txBody>
          <a:bodyPr/>
          <a:lstStyle/>
          <a:p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PHÁC ĐỒ NGẮN HẠN (PĐ.C)</a:t>
            </a:r>
            <a:endParaRPr lang="en-US" altLang="en-US" sz="2800" dirty="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5-Point Star 5"/>
          <p:cNvSpPr/>
          <p:nvPr/>
        </p:nvSpPr>
        <p:spPr bwMode="auto">
          <a:xfrm>
            <a:off x="7543800" y="256496"/>
            <a:ext cx="1358900" cy="802367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22442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305976-FA9E-4FBA-AFDC-4083739325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809862"/>
              </p:ext>
            </p:extLst>
          </p:nvPr>
        </p:nvGraphicFramePr>
        <p:xfrm>
          <a:off x="682305" y="1600200"/>
          <a:ext cx="7848269" cy="3429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4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200" b="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18" marR="49018" marT="0" marB="0"/>
                </a:tc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Bdq ở Việt Nam hiện ưu tiên chỉ định cho người lớn từ 18 tuổi trở lên. Đối với trẻ từ 6-17 tuổi chỉ dành cho các trường hợp đặc biệt 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800100" lvl="1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Điều trị nội trú 2 tuần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1 tháng 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800100" lvl="1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hông 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CC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Đ/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nhiễm HIV tuy nhiên lưu ý tương tác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với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ARV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9018" marR="4901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594" name="Title 1">
            <a:extLst>
              <a:ext uri="{FF2B5EF4-FFF2-40B4-BE49-F238E27FC236}">
                <a16:creationId xmlns:a16="http://schemas.microsoft.com/office/drawing/2014/main" id="{6CCD266C-B830-424C-84EA-D9FB181C8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152400"/>
            <a:ext cx="8759825" cy="823913"/>
          </a:xfrm>
        </p:spPr>
        <p:txBody>
          <a:bodyPr/>
          <a:lstStyle/>
          <a:p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PHÁC ĐỒ NGẮN HẠN (PĐ.C)</a:t>
            </a:r>
            <a:endParaRPr lang="en-US" altLang="en-US" sz="2800" dirty="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5-Point Star 3"/>
          <p:cNvSpPr/>
          <p:nvPr/>
        </p:nvSpPr>
        <p:spPr bwMode="auto">
          <a:xfrm>
            <a:off x="7010400" y="607696"/>
            <a:ext cx="1358900" cy="802367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31614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305976-FA9E-4FBA-AFDC-4083739325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754844"/>
              </p:ext>
            </p:extLst>
          </p:nvPr>
        </p:nvGraphicFramePr>
        <p:xfrm>
          <a:off x="609599" y="1058863"/>
          <a:ext cx="8002108" cy="6035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8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20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18" marR="49018" marT="0" marB="0"/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vi-VN" sz="22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Các xét nghiệm cần thực hiện</a:t>
                      </a:r>
                      <a:r>
                        <a:rPr lang="en-US" sz="22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trước</a:t>
                      </a:r>
                      <a:r>
                        <a:rPr lang="en-US" sz="22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khi</a:t>
                      </a:r>
                      <a:r>
                        <a:rPr lang="en-US" sz="22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điều</a:t>
                      </a:r>
                      <a:r>
                        <a:rPr lang="en-US" sz="22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trị</a:t>
                      </a:r>
                      <a:r>
                        <a:rPr lang="vi-VN" sz="22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</a:t>
                      </a:r>
                      <a:endParaRPr lang="en-US" sz="22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800100" lvl="1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MTB siêu kháng LPA (Hain test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hàng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2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 để loại trừ kháng F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Qs</a:t>
                      </a:r>
                      <a:endParaRPr lang="vi-VN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800100" lvl="1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MTB đa kháng LPA (Hain test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hàng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1) đ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ể loại trừ khi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đột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biến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đồng thời inhA và Kat 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Chỉ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định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tuỳ thuộc nguồn lực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CTCLQG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Hiện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tập trung cho 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NB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tái phát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thất bại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PĐ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lao nhạy cảm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800100" marR="0" lvl="1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KSĐ hàng 1 để loại trừ khi kháng Z, E (lưu ý KSĐ với E không tin cậy, cần cân nhắc và dựa vào tiền sử điều trị).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Chỉ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định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tuỳ thuộc nguồn lực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CTCLQG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Hiện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tập trung cho 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tái phát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thất bại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PĐ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lao nhạy cảm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457200" lvl="1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9018" marR="4901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594" name="Title 1">
            <a:extLst>
              <a:ext uri="{FF2B5EF4-FFF2-40B4-BE49-F238E27FC236}">
                <a16:creationId xmlns:a16="http://schemas.microsoft.com/office/drawing/2014/main" id="{6CCD266C-B830-424C-84EA-D9FB181C8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152400"/>
            <a:ext cx="8759825" cy="823913"/>
          </a:xfrm>
        </p:spPr>
        <p:txBody>
          <a:bodyPr/>
          <a:lstStyle/>
          <a:p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PHÁC ĐỒ NGẮN HẠN (PĐ.C)</a:t>
            </a:r>
            <a:endParaRPr lang="en-US" altLang="en-US" sz="2800" dirty="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5-Point Star 3"/>
          <p:cNvSpPr/>
          <p:nvPr/>
        </p:nvSpPr>
        <p:spPr bwMode="auto">
          <a:xfrm>
            <a:off x="7086600" y="215221"/>
            <a:ext cx="1358900" cy="802367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61313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5958F960-A01D-4747-8248-21473EA9DF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152400"/>
            <a:ext cx="8759825" cy="823913"/>
          </a:xfrm>
        </p:spPr>
        <p:txBody>
          <a:bodyPr/>
          <a:lstStyle/>
          <a:p>
            <a:r>
              <a:rPr lang="en-US" sz="2800" b="1" dirty="0" err="1"/>
              <a:t>Định</a:t>
            </a:r>
            <a:r>
              <a:rPr lang="en-US" sz="2800" b="1" dirty="0"/>
              <a:t> </a:t>
            </a:r>
            <a:r>
              <a:rPr lang="en-US" sz="2800" b="1" dirty="0" err="1"/>
              <a:t>nghĩa</a:t>
            </a:r>
            <a:r>
              <a:rPr lang="en-US" sz="2800" b="1" dirty="0"/>
              <a:t> </a:t>
            </a:r>
            <a:r>
              <a:rPr lang="en-US" sz="2800" b="1" dirty="0" err="1"/>
              <a:t>và</a:t>
            </a:r>
            <a:r>
              <a:rPr lang="en-US" sz="2800" b="1" dirty="0"/>
              <a:t> </a:t>
            </a:r>
            <a:r>
              <a:rPr lang="en-US" sz="2800" b="1" dirty="0" err="1"/>
              <a:t>phân</a:t>
            </a:r>
            <a:r>
              <a:rPr lang="en-US" sz="2800" b="1" dirty="0"/>
              <a:t> </a:t>
            </a:r>
            <a:r>
              <a:rPr lang="en-US" sz="2800" b="1" dirty="0" err="1"/>
              <a:t>loại</a:t>
            </a:r>
            <a:r>
              <a:rPr lang="en-US" sz="2800" b="1" dirty="0"/>
              <a:t> </a:t>
            </a:r>
            <a:r>
              <a:rPr lang="en-US" sz="2800" b="1" dirty="0" err="1"/>
              <a:t>tổn</a:t>
            </a:r>
            <a:r>
              <a:rPr lang="en-US" sz="2800" b="1" dirty="0"/>
              <a:t> </a:t>
            </a:r>
            <a:r>
              <a:rPr lang="en-US" sz="2800" b="1" dirty="0" err="1"/>
              <a:t>thương</a:t>
            </a:r>
            <a:endParaRPr lang="vi-VN" sz="2800" b="1" dirty="0">
              <a:effectLst/>
            </a:endParaRPr>
          </a:p>
        </p:txBody>
      </p:sp>
      <p:sp>
        <p:nvSpPr>
          <p:cNvPr id="5" name="Hộp Văn bản 3">
            <a:extLst>
              <a:ext uri="{FF2B5EF4-FFF2-40B4-BE49-F238E27FC236}">
                <a16:creationId xmlns:a16="http://schemas.microsoft.com/office/drawing/2014/main" id="{F2B17FEC-8EE8-49BB-AF05-E462D0D1F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524000"/>
            <a:ext cx="7620000" cy="4750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en-US" altLang="en-US" sz="2600" b="1" dirty="0">
                <a:cs typeface="Calibri" panose="020F0502020204030204" pitchFamily="34" charset="0"/>
              </a:rPr>
              <a:t>Lao </a:t>
            </a:r>
            <a:r>
              <a:rPr lang="en-US" altLang="en-US" sz="2600" b="1" dirty="0" err="1">
                <a:cs typeface="Calibri" panose="020F0502020204030204" pitchFamily="34" charset="0"/>
              </a:rPr>
              <a:t>phổi</a:t>
            </a:r>
            <a:r>
              <a:rPr lang="en-US" altLang="en-US" sz="2600" b="1" dirty="0">
                <a:cs typeface="Calibri" panose="020F0502020204030204" pitchFamily="34" charset="0"/>
              </a:rPr>
              <a:t> </a:t>
            </a:r>
            <a:r>
              <a:rPr lang="en-US" altLang="en-US" sz="2600" b="1" dirty="0" err="1">
                <a:cs typeface="Calibri" panose="020F0502020204030204" pitchFamily="34" charset="0"/>
              </a:rPr>
              <a:t>tổn</a:t>
            </a:r>
            <a:r>
              <a:rPr lang="en-US" altLang="en-US" sz="2600" b="1" dirty="0">
                <a:cs typeface="Calibri" panose="020F0502020204030204" pitchFamily="34" charset="0"/>
              </a:rPr>
              <a:t> </a:t>
            </a:r>
            <a:r>
              <a:rPr lang="en-US" altLang="en-US" sz="2600" b="1" dirty="0" err="1">
                <a:cs typeface="Calibri" panose="020F0502020204030204" pitchFamily="34" charset="0"/>
              </a:rPr>
              <a:t>thương</a:t>
            </a:r>
            <a:r>
              <a:rPr lang="en-US" altLang="en-US" sz="2600" b="1" dirty="0">
                <a:cs typeface="Calibri" panose="020F0502020204030204" pitchFamily="34" charset="0"/>
              </a:rPr>
              <a:t> </a:t>
            </a:r>
            <a:r>
              <a:rPr lang="en-US" altLang="en-US" sz="2600" b="1" dirty="0" err="1">
                <a:cs typeface="Calibri" panose="020F0502020204030204" pitchFamily="34" charset="0"/>
              </a:rPr>
              <a:t>rộng</a:t>
            </a:r>
            <a:r>
              <a:rPr lang="en-US" altLang="en-US" sz="2600" b="1" dirty="0">
                <a:cs typeface="Calibri" panose="020F0502020204030204" pitchFamily="34" charset="0"/>
              </a:rPr>
              <a:t>: </a:t>
            </a:r>
          </a:p>
          <a:p>
            <a:pPr algn="just">
              <a:spcBef>
                <a:spcPct val="0"/>
              </a:spcBef>
              <a:spcAft>
                <a:spcPts val="1000"/>
              </a:spcAft>
              <a:buNone/>
            </a:pPr>
            <a:r>
              <a:rPr lang="en-US" altLang="en-US" sz="2600" i="1" dirty="0">
                <a:cs typeface="Calibri" panose="020F0502020204030204" pitchFamily="34" charset="0"/>
              </a:rPr>
              <a:t>WHO 2020: </a:t>
            </a:r>
            <a:r>
              <a:rPr lang="en-US" altLang="en-US" sz="2600" i="1" dirty="0" err="1">
                <a:cs typeface="Calibri" panose="020F0502020204030204" pitchFamily="34" charset="0"/>
              </a:rPr>
              <a:t>C</a:t>
            </a:r>
            <a:r>
              <a:rPr lang="en-US" altLang="en-US" sz="2600" dirty="0" err="1">
                <a:cs typeface="Calibri" panose="020F0502020204030204" pitchFamily="34" charset="0"/>
              </a:rPr>
              <a:t>ó</a:t>
            </a:r>
            <a:r>
              <a:rPr lang="en-US" altLang="en-US" sz="2600" dirty="0">
                <a:cs typeface="Calibri" panose="020F0502020204030204" pitchFamily="34" charset="0"/>
              </a:rPr>
              <a:t> hang </a:t>
            </a:r>
            <a:r>
              <a:rPr lang="vi-VN" altLang="en-US" sz="2600" dirty="0">
                <a:cs typeface="Calibri" panose="020F0502020204030204" pitchFamily="34" charset="0"/>
              </a:rPr>
              <a:t>hai bên hoặc tổn thương nhu mô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diện</a:t>
            </a:r>
            <a:r>
              <a:rPr lang="vi-VN" altLang="en-US" sz="2600" dirty="0">
                <a:cs typeface="Calibri" panose="020F0502020204030204" pitchFamily="34" charset="0"/>
              </a:rPr>
              <a:t> rộng. </a:t>
            </a:r>
            <a:r>
              <a:rPr lang="en-US" altLang="en-US" sz="2600" dirty="0">
                <a:cs typeface="Calibri" panose="020F0502020204030204" pitchFamily="34" charset="0"/>
              </a:rPr>
              <a:t>TE&lt;</a:t>
            </a:r>
            <a:r>
              <a:rPr lang="vi-VN" altLang="en-US" sz="2600" dirty="0">
                <a:cs typeface="Calibri" panose="020F0502020204030204" pitchFamily="34" charset="0"/>
              </a:rPr>
              <a:t>15 tuổi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khi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có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tổn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thương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phổi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hai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bên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hoặc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có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các</a:t>
            </a:r>
            <a:r>
              <a:rPr lang="en-US" altLang="en-US" sz="2600" dirty="0">
                <a:cs typeface="Calibri" panose="020F0502020204030204" pitchFamily="34" charset="0"/>
              </a:rPr>
              <a:t> hang</a:t>
            </a:r>
          </a:p>
          <a:p>
            <a:pPr algn="just">
              <a:spcBef>
                <a:spcPct val="0"/>
              </a:spcBef>
              <a:spcAft>
                <a:spcPts val="1000"/>
              </a:spcAft>
              <a:buNone/>
            </a:pPr>
            <a:r>
              <a:rPr lang="en-US" altLang="en-US" sz="2600" i="1" u="sng" dirty="0" err="1">
                <a:solidFill>
                  <a:srgbClr val="FF0000"/>
                </a:solidFill>
                <a:cs typeface="Calibri" panose="020F0502020204030204" pitchFamily="34" charset="0"/>
              </a:rPr>
              <a:t>Áp</a:t>
            </a:r>
            <a:r>
              <a:rPr lang="en-US" altLang="en-US" sz="2600" i="1" u="sng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600" i="1" u="sng" dirty="0" err="1">
                <a:solidFill>
                  <a:srgbClr val="FF0000"/>
                </a:solidFill>
                <a:cs typeface="Calibri" panose="020F0502020204030204" pitchFamily="34" charset="0"/>
              </a:rPr>
              <a:t>dụng</a:t>
            </a:r>
            <a:r>
              <a:rPr lang="en-US" altLang="en-US" sz="2600" i="1" u="sng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600" i="1" u="sng" dirty="0" err="1">
                <a:solidFill>
                  <a:srgbClr val="FF0000"/>
                </a:solidFill>
                <a:cs typeface="Calibri" panose="020F0502020204030204" pitchFamily="34" charset="0"/>
              </a:rPr>
              <a:t>tại</a:t>
            </a:r>
            <a:r>
              <a:rPr lang="en-US" altLang="en-US" sz="2600" i="1" u="sng" dirty="0">
                <a:solidFill>
                  <a:srgbClr val="FF0000"/>
                </a:solidFill>
                <a:cs typeface="Calibri" panose="020F0502020204030204" pitchFamily="34" charset="0"/>
              </a:rPr>
              <a:t> VN: </a:t>
            </a:r>
            <a:r>
              <a:rPr lang="en-US" altLang="en-US" sz="2600" dirty="0">
                <a:cs typeface="Calibri" panose="020F0502020204030204" pitchFamily="34" charset="0"/>
              </a:rPr>
              <a:t>T</a:t>
            </a:r>
            <a:r>
              <a:rPr lang="vi-VN" altLang="en-US" sz="2600" dirty="0">
                <a:cs typeface="Calibri" panose="020F0502020204030204" pitchFamily="34" charset="0"/>
              </a:rPr>
              <a:t>ổng diện tích các vùng tổn thương vượt quá 1/3 diện tích của một phổi hoặc có hang mà tổng đường kính các hang cộng lại vượt quá 4 cm . Ở trẻ em dưới 15 tuổi, tổn thương rộng là khi có tổn thương phổi hai bên hoặc có các hang. </a:t>
            </a:r>
            <a:r>
              <a:rPr lang="en-US" altLang="en-US" sz="2600" dirty="0">
                <a:solidFill>
                  <a:srgbClr val="FF0000"/>
                </a:solidFill>
                <a:cs typeface="Calibri" panose="020F0502020204030204" pitchFamily="34" charset="0"/>
              </a:rPr>
              <a:t>L</a:t>
            </a:r>
            <a:r>
              <a:rPr lang="vi-VN" altLang="en-US" sz="2600" dirty="0">
                <a:solidFill>
                  <a:srgbClr val="FF0000"/>
                </a:solidFill>
                <a:cs typeface="Calibri" panose="020F0502020204030204" pitchFamily="34" charset="0"/>
              </a:rPr>
              <a:t>ao kê </a:t>
            </a:r>
            <a:r>
              <a:rPr lang="en-US" altLang="en-US" sz="2600" dirty="0" err="1">
                <a:cs typeface="Calibri" panose="020F0502020204030204" pitchFamily="34" charset="0"/>
              </a:rPr>
              <a:t>cũng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vi-VN" altLang="en-US" sz="2600" dirty="0">
                <a:cs typeface="Calibri" panose="020F0502020204030204" pitchFamily="34" charset="0"/>
              </a:rPr>
              <a:t>được xếp loại lao phổi có tổn thương rộng</a:t>
            </a:r>
            <a:endParaRPr lang="en-US" altLang="en-US" sz="2600" dirty="0">
              <a:cs typeface="Calibri" panose="020F0502020204030204" pitchFamily="34" charset="0"/>
            </a:endParaRPr>
          </a:p>
        </p:txBody>
      </p:sp>
      <p:sp>
        <p:nvSpPr>
          <p:cNvPr id="4" name="5-Point Star 3"/>
          <p:cNvSpPr/>
          <p:nvPr/>
        </p:nvSpPr>
        <p:spPr bwMode="auto">
          <a:xfrm>
            <a:off x="7010400" y="697684"/>
            <a:ext cx="1358900" cy="802367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08929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Hộp Văn bản 3">
            <a:extLst>
              <a:ext uri="{FF2B5EF4-FFF2-40B4-BE49-F238E27FC236}">
                <a16:creationId xmlns:a16="http://schemas.microsoft.com/office/drawing/2014/main" id="{F2B17FEC-8EE8-49BB-AF05-E462D0D1F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7848600" cy="5278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en-US" altLang="en-US" sz="2600" b="1" dirty="0">
                <a:cs typeface="Calibri" panose="020F0502020204030204" pitchFamily="34" charset="0"/>
              </a:rPr>
              <a:t>Lao </a:t>
            </a:r>
            <a:r>
              <a:rPr lang="en-US" altLang="en-US" sz="2600" b="1" dirty="0" err="1">
                <a:cs typeface="Calibri" panose="020F0502020204030204" pitchFamily="34" charset="0"/>
              </a:rPr>
              <a:t>ngoài</a:t>
            </a:r>
            <a:r>
              <a:rPr lang="en-US" altLang="en-US" sz="2600" b="1" dirty="0">
                <a:cs typeface="Calibri" panose="020F0502020204030204" pitchFamily="34" charset="0"/>
              </a:rPr>
              <a:t> </a:t>
            </a:r>
            <a:r>
              <a:rPr lang="en-US" altLang="en-US" sz="2600" b="1" dirty="0" err="1">
                <a:cs typeface="Calibri" panose="020F0502020204030204" pitchFamily="34" charset="0"/>
              </a:rPr>
              <a:t>phổi</a:t>
            </a:r>
            <a:r>
              <a:rPr lang="en-US" altLang="en-US" sz="2600" b="1" dirty="0">
                <a:cs typeface="Calibri" panose="020F0502020204030204" pitchFamily="34" charset="0"/>
              </a:rPr>
              <a:t> </a:t>
            </a:r>
            <a:r>
              <a:rPr lang="en-US" altLang="en-US" sz="2600" b="1" dirty="0" err="1">
                <a:cs typeface="Calibri" panose="020F0502020204030204" pitchFamily="34" charset="0"/>
              </a:rPr>
              <a:t>nghiêm</a:t>
            </a:r>
            <a:r>
              <a:rPr lang="en-US" altLang="en-US" sz="2600" b="1" dirty="0">
                <a:cs typeface="Calibri" panose="020F0502020204030204" pitchFamily="34" charset="0"/>
              </a:rPr>
              <a:t> </a:t>
            </a:r>
            <a:r>
              <a:rPr lang="en-US" altLang="en-US" sz="2600" b="1" dirty="0" err="1">
                <a:cs typeface="Calibri" panose="020F0502020204030204" pitchFamily="34" charset="0"/>
              </a:rPr>
              <a:t>trọng</a:t>
            </a:r>
            <a:endParaRPr lang="en-US" altLang="en-US" sz="2600" b="1" dirty="0">
              <a:cs typeface="Calibri" panose="020F0502020204030204" pitchFamily="34" charset="0"/>
            </a:endParaRPr>
          </a:p>
          <a:p>
            <a:pPr algn="just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en-US" altLang="en-US" sz="2600" i="1" dirty="0">
                <a:cs typeface="Calibri" panose="020F0502020204030204" pitchFamily="34" charset="0"/>
              </a:rPr>
              <a:t>WHO 2020: </a:t>
            </a:r>
            <a:r>
              <a:rPr lang="en-US" altLang="en-US" sz="2600" dirty="0">
                <a:solidFill>
                  <a:srgbClr val="FF0000"/>
                </a:solidFill>
                <a:cs typeface="Calibri" panose="020F0502020204030204" pitchFamily="34" charset="0"/>
              </a:rPr>
              <a:t>Lao </a:t>
            </a:r>
            <a:r>
              <a:rPr lang="en-US" altLang="en-US" sz="2600" dirty="0" err="1">
                <a:solidFill>
                  <a:srgbClr val="FF0000"/>
                </a:solidFill>
                <a:cs typeface="Calibri" panose="020F0502020204030204" pitchFamily="34" charset="0"/>
              </a:rPr>
              <a:t>kê</a:t>
            </a:r>
            <a:r>
              <a:rPr lang="en-US" altLang="en-US" sz="2600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hoặc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màng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não</a:t>
            </a:r>
            <a:r>
              <a:rPr lang="en-US" altLang="en-US" sz="2600" dirty="0">
                <a:cs typeface="Calibri" panose="020F0502020204030204" pitchFamily="34" charset="0"/>
              </a:rPr>
              <a:t>. TE&lt; 15 </a:t>
            </a:r>
            <a:r>
              <a:rPr lang="en-US" altLang="en-US" sz="2600" dirty="0" err="1">
                <a:cs typeface="Calibri" panose="020F0502020204030204" pitchFamily="34" charset="0"/>
              </a:rPr>
              <a:t>tuổi</a:t>
            </a:r>
            <a:r>
              <a:rPr lang="en-US" altLang="en-US" sz="2600" dirty="0">
                <a:cs typeface="Calibri" panose="020F0502020204030204" pitchFamily="34" charset="0"/>
              </a:rPr>
              <a:t>, </a:t>
            </a:r>
            <a:r>
              <a:rPr lang="en-US" altLang="en-US" sz="2600" dirty="0" err="1">
                <a:cs typeface="Calibri" panose="020F0502020204030204" pitchFamily="34" charset="0"/>
              </a:rPr>
              <a:t>các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dạng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lao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ngoài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phổi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ngoại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trừ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lao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hạch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đều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là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nghiêm</a:t>
            </a:r>
            <a:r>
              <a:rPr lang="en-US" altLang="en-US" sz="2600" dirty="0"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cs typeface="Calibri" panose="020F0502020204030204" pitchFamily="34" charset="0"/>
              </a:rPr>
              <a:t>trọng</a:t>
            </a:r>
            <a:r>
              <a:rPr lang="en-US" altLang="en-US" sz="2600" dirty="0">
                <a:cs typeface="Calibri" panose="020F050202020403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en-US" altLang="en-US" sz="2600" dirty="0">
                <a:solidFill>
                  <a:srgbClr val="FF0000"/>
                </a:solidFill>
                <a:cs typeface="Calibri" panose="020F0502020204030204" pitchFamily="34" charset="0"/>
              </a:rPr>
              <a:t>VN </a:t>
            </a:r>
            <a:r>
              <a:rPr lang="en-US" altLang="en-US" sz="2600" dirty="0" err="1">
                <a:solidFill>
                  <a:srgbClr val="FF0000"/>
                </a:solidFill>
                <a:cs typeface="Calibri" panose="020F0502020204030204" pitchFamily="34" charset="0"/>
              </a:rPr>
              <a:t>đưa</a:t>
            </a:r>
            <a:r>
              <a:rPr lang="en-US" altLang="en-US" sz="2600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solidFill>
                  <a:srgbClr val="FF0000"/>
                </a:solidFill>
                <a:cs typeface="Calibri" panose="020F0502020204030204" pitchFamily="34" charset="0"/>
              </a:rPr>
              <a:t>khái</a:t>
            </a:r>
            <a:r>
              <a:rPr lang="en-US" altLang="en-US" sz="2600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2600" dirty="0" err="1">
                <a:solidFill>
                  <a:srgbClr val="FF0000"/>
                </a:solidFill>
                <a:cs typeface="Calibri" panose="020F0502020204030204" pitchFamily="34" charset="0"/>
              </a:rPr>
              <a:t>niệm</a:t>
            </a:r>
            <a:r>
              <a:rPr lang="en-US" altLang="en-US" sz="2600" dirty="0">
                <a:solidFill>
                  <a:srgbClr val="FF0000"/>
                </a:solidFill>
                <a:cs typeface="Calibri" panose="020F0502020204030204" pitchFamily="34" charset="0"/>
              </a:rPr>
              <a:t> “</a:t>
            </a:r>
            <a:r>
              <a:rPr lang="vi-VN" altLang="en-US" sz="2600" dirty="0">
                <a:solidFill>
                  <a:srgbClr val="FF0000"/>
                </a:solidFill>
                <a:cs typeface="Calibri" panose="020F0502020204030204" pitchFamily="34" charset="0"/>
              </a:rPr>
              <a:t>Lao ngoài phổi nghiêm trọng, phức tạp</a:t>
            </a:r>
            <a:r>
              <a:rPr lang="en-US" altLang="en-US" sz="2600" dirty="0">
                <a:solidFill>
                  <a:srgbClr val="FF0000"/>
                </a:solidFill>
                <a:cs typeface="Calibri" panose="020F0502020204030204" pitchFamily="34" charset="0"/>
              </a:rPr>
              <a:t>”</a:t>
            </a:r>
            <a:r>
              <a:rPr lang="vi-VN" altLang="en-US" sz="2600" dirty="0">
                <a:solidFill>
                  <a:srgbClr val="FF0000"/>
                </a:solidFill>
                <a:cs typeface="Calibri" panose="020F0502020204030204" pitchFamily="34" charset="0"/>
              </a:rPr>
              <a:t>: </a:t>
            </a:r>
            <a:r>
              <a:rPr lang="vi-VN" altLang="en-US" sz="2600" dirty="0">
                <a:cs typeface="Calibri" panose="020F0502020204030204" pitchFamily="34" charset="0"/>
              </a:rPr>
              <a:t>Lao màng não là nghiêm trọng. Các thể lao ngoài phổi khác được coi là phức tạp: lao xương, lao thận, lao màng bụng, lao màng tim, mủ màng phổi do lao, lao toàn thể- lao từ hai cơ quan trở lên). Ở trẻ em dưới 15 tuổi, các dạng lao ngoài phổi ngoại trừ lao hạch đều coi là nghiêm trọng</a:t>
            </a:r>
            <a:endParaRPr lang="en-US" altLang="en-US" sz="2600" dirty="0">
              <a:cs typeface="Calibri" panose="020F0502020204030204" pitchFamily="34" charset="0"/>
            </a:endParaRPr>
          </a:p>
          <a:p>
            <a:pPr algn="just">
              <a:spcBef>
                <a:spcPct val="0"/>
              </a:spcBef>
              <a:spcAft>
                <a:spcPts val="1000"/>
              </a:spcAft>
              <a:buFontTx/>
              <a:buNone/>
            </a:pPr>
            <a:endParaRPr lang="en-US" altLang="en-US" sz="2600" dirty="0">
              <a:cs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958F960-A01D-4747-8248-21473EA9DF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152400"/>
            <a:ext cx="8759825" cy="823913"/>
          </a:xfrm>
        </p:spPr>
        <p:txBody>
          <a:bodyPr/>
          <a:lstStyle/>
          <a:p>
            <a:r>
              <a:rPr lang="en-US" sz="2800" b="1" dirty="0" err="1"/>
              <a:t>Định</a:t>
            </a:r>
            <a:r>
              <a:rPr lang="en-US" sz="2800" b="1" dirty="0"/>
              <a:t> </a:t>
            </a:r>
            <a:r>
              <a:rPr lang="en-US" sz="2800" b="1" dirty="0" err="1"/>
              <a:t>nghĩa</a:t>
            </a:r>
            <a:r>
              <a:rPr lang="en-US" sz="2800" b="1" dirty="0"/>
              <a:t> </a:t>
            </a:r>
            <a:r>
              <a:rPr lang="en-US" sz="2800" b="1" dirty="0" err="1"/>
              <a:t>và</a:t>
            </a:r>
            <a:r>
              <a:rPr lang="en-US" sz="2800" b="1" dirty="0"/>
              <a:t> </a:t>
            </a:r>
            <a:r>
              <a:rPr lang="en-US" sz="2800" b="1" dirty="0" err="1"/>
              <a:t>phân</a:t>
            </a:r>
            <a:r>
              <a:rPr lang="en-US" sz="2800" b="1" dirty="0"/>
              <a:t> </a:t>
            </a:r>
            <a:r>
              <a:rPr lang="en-US" sz="2800" b="1" dirty="0" err="1"/>
              <a:t>loại</a:t>
            </a:r>
            <a:r>
              <a:rPr lang="en-US" sz="2800" b="1" dirty="0"/>
              <a:t> </a:t>
            </a:r>
            <a:r>
              <a:rPr lang="en-US" sz="2800" b="1" dirty="0" err="1"/>
              <a:t>tổn</a:t>
            </a:r>
            <a:r>
              <a:rPr lang="en-US" sz="2800" b="1" dirty="0"/>
              <a:t> </a:t>
            </a:r>
            <a:r>
              <a:rPr lang="en-US" sz="2800" b="1" dirty="0" err="1"/>
              <a:t>thương</a:t>
            </a:r>
            <a:endParaRPr lang="vi-VN" sz="2800" b="1" dirty="0">
              <a:effectLst/>
            </a:endParaRPr>
          </a:p>
        </p:txBody>
      </p:sp>
      <p:sp>
        <p:nvSpPr>
          <p:cNvPr id="4" name="5-Point Star 3"/>
          <p:cNvSpPr/>
          <p:nvPr/>
        </p:nvSpPr>
        <p:spPr bwMode="auto">
          <a:xfrm>
            <a:off x="7162800" y="818016"/>
            <a:ext cx="1358900" cy="802367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34221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4" name="Title 1">
            <a:extLst>
              <a:ext uri="{FF2B5EF4-FFF2-40B4-BE49-F238E27FC236}">
                <a16:creationId xmlns:a16="http://schemas.microsoft.com/office/drawing/2014/main" id="{6CCD266C-B830-424C-84EA-D9FB181C8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3200"/>
            <a:ext cx="8759825" cy="823913"/>
          </a:xfrm>
        </p:spPr>
        <p:txBody>
          <a:bodyPr/>
          <a:lstStyle/>
          <a:p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PHÁC ĐỒ DÀI HẠN</a:t>
            </a:r>
            <a:endParaRPr lang="en-US" altLang="en-US" sz="2800" dirty="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811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5958F960-A01D-4747-8248-21473EA9DF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152400"/>
            <a:ext cx="8759825" cy="823913"/>
          </a:xfrm>
        </p:spPr>
        <p:txBody>
          <a:bodyPr/>
          <a:lstStyle/>
          <a:p>
            <a:r>
              <a:rPr lang="en-US" altLang="en-US" sz="2800" b="1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Nguyên</a:t>
            </a:r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tắc</a:t>
            </a:r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chung</a:t>
            </a:r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xây</a:t>
            </a:r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dựng</a:t>
            </a:r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 PĐ </a:t>
            </a:r>
            <a:r>
              <a:rPr lang="en-US" altLang="en-US" sz="2800" b="1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dài</a:t>
            </a:r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hạn</a:t>
            </a:r>
            <a:endParaRPr lang="en-US" altLang="en-US" sz="2800" dirty="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hỗ dành sẵn cho Nội dung 3">
            <a:extLst>
              <a:ext uri="{FF2B5EF4-FFF2-40B4-BE49-F238E27FC236}">
                <a16:creationId xmlns:a16="http://schemas.microsoft.com/office/drawing/2014/main" id="{A60829A8-16DA-4D34-B196-504CCFEAFFB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143000"/>
          <a:ext cx="7467600" cy="55658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6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49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Không</a:t>
                      </a:r>
                      <a:r>
                        <a:rPr lang="en-US" sz="2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thay</a:t>
                      </a:r>
                      <a:r>
                        <a:rPr lang="en-US" sz="2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đổi</a:t>
                      </a:r>
                      <a:r>
                        <a:rPr lang="en-US" sz="2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(WHO </a:t>
                      </a:r>
                      <a:r>
                        <a:rPr lang="en-US" sz="2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và</a:t>
                      </a:r>
                      <a:r>
                        <a:rPr lang="en-US" sz="2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Việt</a:t>
                      </a:r>
                      <a:r>
                        <a:rPr lang="en-US" sz="2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Nam 2019-2020)</a:t>
                      </a:r>
                    </a:p>
                  </a:txBody>
                  <a:tcPr marL="68580" marR="68580" marT="9523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2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Pts val="14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endParaRPr lang="en-US" sz="2600" b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342900" marR="0" lvl="0" indent="-342900" algn="l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Pts val="14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Bao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gồm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cả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3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thuốc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nhóm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A (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Bdq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Mfx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/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Lfx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Lzd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)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và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ít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nhất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1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thuốc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nhóm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B (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Cfz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hoặc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Cs).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Đảm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bảo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phác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đồ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vẫn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còn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ít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nhất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3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sau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khi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ngừng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BDQ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Pts val="1400"/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3A+1B+C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Pts val="1400"/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  <a:defRPr/>
                      </a:pPr>
                      <a:endParaRPr lang="en-US" sz="26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7064">
                <a:tc>
                  <a:txBody>
                    <a:bodyPr/>
                    <a:lstStyle/>
                    <a:p>
                      <a:pPr marL="342900" indent="-34290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Pts val="14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Nếu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chỉ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chọn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1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hoặc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2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thuốc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của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nhóm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A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thì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phải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có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đủ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cả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2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thuốc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nhóm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B,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có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thể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bổ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sung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nhóm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C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để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phác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đồ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đủ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hiệu</a:t>
                      </a:r>
                      <a:r>
                        <a:rPr lang="en-US" sz="2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lực</a:t>
                      </a:r>
                      <a:endParaRPr lang="en-US" sz="2600" b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Pts val="1400"/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 A+2B+C</a:t>
                      </a:r>
                      <a:endParaRPr lang="en-US" sz="26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9523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7934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>
            <a:extLst>
              <a:ext uri="{FF2B5EF4-FFF2-40B4-BE49-F238E27FC236}">
                <a16:creationId xmlns:a16="http://schemas.microsoft.com/office/drawing/2014/main" id="{043B0764-F500-4EB9-84C9-C3274979A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3947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A8B1CE-4ECA-4271-B505-EB3B56F871DA}"/>
              </a:ext>
            </a:extLst>
          </p:cNvPr>
          <p:cNvSpPr/>
          <p:nvPr/>
        </p:nvSpPr>
        <p:spPr>
          <a:xfrm>
            <a:off x="0" y="152400"/>
            <a:ext cx="8991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>
                <a:solidFill>
                  <a:schemeClr val="tx1"/>
                </a:solidFill>
                <a:cs typeface="Arial" pitchFamily="34" charset="0"/>
              </a:rPr>
              <a:t>Cập</a:t>
            </a:r>
            <a:r>
              <a:rPr lang="en-US" sz="28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cs typeface="Arial" pitchFamily="34" charset="0"/>
              </a:rPr>
              <a:t>nhật</a:t>
            </a:r>
            <a:r>
              <a:rPr lang="en-US" sz="2800" b="1" dirty="0">
                <a:solidFill>
                  <a:schemeClr val="tx1"/>
                </a:solidFill>
                <a:cs typeface="Arial" pitchFamily="34" charset="0"/>
              </a:rPr>
              <a:t> WHO 2019-2020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cs typeface="Arial" pitchFamily="34" charset="0"/>
              </a:rPr>
              <a:t>Phân</a:t>
            </a:r>
            <a:r>
              <a:rPr lang="en-US" sz="28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cs typeface="Arial" pitchFamily="34" charset="0"/>
              </a:rPr>
              <a:t>loại</a:t>
            </a:r>
            <a:r>
              <a:rPr lang="en-US" sz="28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cs typeface="Arial" pitchFamily="34" charset="0"/>
              </a:rPr>
              <a:t>thuốc</a:t>
            </a:r>
            <a:r>
              <a:rPr lang="en-US" sz="28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cs typeface="Arial" pitchFamily="34" charset="0"/>
              </a:rPr>
              <a:t>theo</a:t>
            </a:r>
            <a:r>
              <a:rPr lang="en-US" sz="28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cs typeface="Arial" pitchFamily="34" charset="0"/>
              </a:rPr>
              <a:t>trình</a:t>
            </a:r>
            <a:r>
              <a:rPr lang="en-US" sz="28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cs typeface="Arial" pitchFamily="34" charset="0"/>
              </a:rPr>
              <a:t>tự</a:t>
            </a:r>
            <a:r>
              <a:rPr lang="en-US" sz="28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cs typeface="Arial" pitchFamily="34" charset="0"/>
              </a:rPr>
              <a:t>ưu</a:t>
            </a:r>
            <a:r>
              <a:rPr lang="en-US" sz="28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cs typeface="Arial" pitchFamily="34" charset="0"/>
              </a:rPr>
              <a:t>tiên</a:t>
            </a:r>
            <a:r>
              <a:rPr lang="en-US" sz="2800" b="1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9974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4208178-9985-4101-B342-E492F7010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063355"/>
              </p:ext>
            </p:extLst>
          </p:nvPr>
        </p:nvGraphicFramePr>
        <p:xfrm>
          <a:off x="609600" y="793750"/>
          <a:ext cx="8153400" cy="594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7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6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436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600" b="1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18" marR="49018" marT="0" marB="0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en-US" sz="26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Đối</a:t>
                      </a:r>
                      <a:r>
                        <a:rPr lang="en-US" sz="26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1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tượng</a:t>
                      </a:r>
                      <a:r>
                        <a:rPr lang="en-US" sz="26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1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áp</a:t>
                      </a:r>
                      <a:r>
                        <a:rPr lang="en-US" sz="26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1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R/ MDR-TB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với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FQs (Khi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tiêm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lưu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ý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lựa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chọn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tiêm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trong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nhóm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C)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600" b="0" u="non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Không</a:t>
                      </a:r>
                      <a:r>
                        <a:rPr lang="en-US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sử</a:t>
                      </a:r>
                      <a:r>
                        <a:rPr lang="en-US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dụng</a:t>
                      </a:r>
                      <a:r>
                        <a:rPr lang="en-US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được</a:t>
                      </a:r>
                      <a:r>
                        <a:rPr lang="en-US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PĐ </a:t>
                      </a:r>
                      <a:r>
                        <a:rPr lang="en-US" sz="2600" b="0" u="non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ngắn</a:t>
                      </a:r>
                      <a:r>
                        <a:rPr lang="en-US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hạn</a:t>
                      </a:r>
                      <a:r>
                        <a:rPr lang="en-US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:</a:t>
                      </a:r>
                      <a:r>
                        <a:rPr lang="vi-VN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Tiền sử dùng thuốc lao hàng hai</a:t>
                      </a:r>
                      <a:r>
                        <a:rPr lang="en-US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vi-VN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tổn thương rộng, lao ngoài phổi nghiêm</a:t>
                      </a:r>
                      <a:r>
                        <a:rPr lang="en-US" sz="2600" b="0" u="none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trọng</a:t>
                      </a:r>
                      <a:r>
                        <a:rPr lang="en-US" sz="2600" b="0" u="none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US" sz="2600" b="0" u="none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phức</a:t>
                      </a:r>
                      <a:r>
                        <a:rPr lang="en-US" sz="2600" b="0" u="none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600" b="0" u="none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tạp</a:t>
                      </a:r>
                      <a:r>
                        <a:rPr lang="en-US" sz="2600" b="0" u="none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vi-VN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(ngoại trừ lao màng não</a:t>
                      </a:r>
                      <a:r>
                        <a:rPr lang="en-US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-PĐ</a:t>
                      </a:r>
                      <a:r>
                        <a:rPr lang="vi-VN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cá nhân), không dung nạp hoặc tương tác với </a:t>
                      </a:r>
                      <a:r>
                        <a:rPr lang="en-US" sz="2600" b="0" u="non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thuốc</a:t>
                      </a:r>
                      <a:r>
                        <a:rPr lang="en-US" sz="2600" b="0" u="none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vi-VN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PĐ C, trẻ dưới 6 tuổi (lưu ý không </a:t>
                      </a:r>
                      <a:r>
                        <a:rPr lang="en-US" sz="2600" b="0" u="non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dùng</a:t>
                      </a:r>
                      <a:r>
                        <a:rPr lang="en-US" sz="2600" b="0" u="none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PĐ</a:t>
                      </a:r>
                      <a:r>
                        <a:rPr lang="vi-VN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D1), kháng H </a:t>
                      </a:r>
                      <a:r>
                        <a:rPr lang="en-US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vi-VN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inhA </a:t>
                      </a:r>
                      <a:r>
                        <a:rPr lang="en-US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+</a:t>
                      </a:r>
                      <a:r>
                        <a:rPr lang="vi-VN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KatG</a:t>
                      </a:r>
                      <a:r>
                        <a:rPr lang="en-US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)</a:t>
                      </a:r>
                      <a:r>
                        <a:rPr lang="vi-VN" sz="26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</a:t>
                      </a:r>
                      <a:endParaRPr lang="en-US" sz="2600" b="0" u="non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49018" marR="4901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658" name="Title 1">
            <a:extLst>
              <a:ext uri="{FF2B5EF4-FFF2-40B4-BE49-F238E27FC236}">
                <a16:creationId xmlns:a16="http://schemas.microsoft.com/office/drawing/2014/main" id="{B394BFEE-27F2-484A-ABB3-CFE1DB1C16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088" y="0"/>
            <a:ext cx="8759825" cy="82391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PHÁC ĐỒ D (DÀI HẠN)</a:t>
            </a:r>
            <a:endParaRPr lang="en-US" altLang="en-US" sz="2800" dirty="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4208178-9985-4101-B342-E492F7010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200853"/>
              </p:ext>
            </p:extLst>
          </p:nvPr>
        </p:nvGraphicFramePr>
        <p:xfrm>
          <a:off x="609600" y="793750"/>
          <a:ext cx="8153400" cy="594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7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6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436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600" b="1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18" marR="49018" marT="0" marB="0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en-US" sz="26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Phân</a:t>
                      </a:r>
                      <a:r>
                        <a:rPr lang="en-US" sz="26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1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loại</a:t>
                      </a:r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</a:t>
                      </a:r>
                      <a:r>
                        <a:rPr lang="en-US" sz="26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1" u="non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 PĐ:</a:t>
                      </a:r>
                      <a:endParaRPr lang="en-US" sz="26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chỉ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định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với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Bdq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PĐ.D1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Bdq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Lfx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Lzd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Cfz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+ 1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nhóm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C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chỉ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định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hoặc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chưa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khuyến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cáo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Bdq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6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PĐ.D2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Lfx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Cfz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Lzd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Cs +1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nhóm</a:t>
                      </a:r>
                      <a:r>
                        <a:rPr lang="en-US" sz="26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C</a:t>
                      </a:r>
                      <a:endParaRPr lang="en-US" sz="2600" b="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18" marR="4901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658" name="Title 1">
            <a:extLst>
              <a:ext uri="{FF2B5EF4-FFF2-40B4-BE49-F238E27FC236}">
                <a16:creationId xmlns:a16="http://schemas.microsoft.com/office/drawing/2014/main" id="{B394BFEE-27F2-484A-ABB3-CFE1DB1C16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088" y="0"/>
            <a:ext cx="8759825" cy="82391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PHÁC ĐỒ D (DÀI HẠN)</a:t>
            </a:r>
            <a:endParaRPr lang="en-US" altLang="en-US" sz="2800" dirty="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050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7FB7C69-D88B-44A8-B71F-81537ED9A5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294925"/>
              </p:ext>
            </p:extLst>
          </p:nvPr>
        </p:nvGraphicFramePr>
        <p:xfrm>
          <a:off x="161925" y="823913"/>
          <a:ext cx="7991475" cy="5867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5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6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674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200" b="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16" marR="49016" marT="0" marB="0"/>
                </a:tc>
                <a:tc>
                  <a:txBody>
                    <a:bodyPr/>
                    <a:lstStyle/>
                    <a:p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chỉ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định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tuyệt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đối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endParaRPr lang="en-US" sz="22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Nguy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cơ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biến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chứng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tim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mạch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cao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QTcF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500ms,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tiền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sử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xoắn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đỉnh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hoặc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loạn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nhịp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tâm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thất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bệnh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lý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mạch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vành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nặng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Quá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mẫn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Bdq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và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các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thành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phần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của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Bệnh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lý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gan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nghiêm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trọng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men gan cao kèm bilirubin 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TP&gt;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2 lần, hoặc men gan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5 lần, hoặc men gan vẫn cao liên tục 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 tuần sau khi đã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điều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trị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hỗ trợ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Rối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loạn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điện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giải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nặng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mức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độ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3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trở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lên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hoặc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kéo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dài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 </a:t>
                      </a:r>
                      <a:r>
                        <a:rPr lang="vi-VN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Lưu ý: không khởi trị khi điện giải bất thường, nếu bất thường cần xử lý về mức bình thường rồi mới bắt đầu điều trị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Trẻ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dưới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6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tuổi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9016" marR="4901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706" name="Title 1">
            <a:extLst>
              <a:ext uri="{FF2B5EF4-FFF2-40B4-BE49-F238E27FC236}">
                <a16:creationId xmlns:a16="http://schemas.microsoft.com/office/drawing/2014/main" id="{D6D815EB-EB43-4A8B-B8E9-07EE50C8E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088" y="0"/>
            <a:ext cx="8759825" cy="82391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800" b="1">
                <a:ea typeface="ＭＳ Ｐゴシック" panose="020B0600070205080204" pitchFamily="34" charset="-128"/>
                <a:cs typeface="Arial" panose="020B0604020202020204" pitchFamily="34" charset="0"/>
              </a:rPr>
              <a:t>BDQ: CHỐNG CHỈ ĐỊNH VÀ LƯU Ý TƯƠNG TÁC</a:t>
            </a:r>
            <a:endParaRPr lang="en-US" altLang="en-US" sz="280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5-Point Star 3"/>
          <p:cNvSpPr/>
          <p:nvPr/>
        </p:nvSpPr>
        <p:spPr bwMode="auto">
          <a:xfrm>
            <a:off x="7504113" y="609600"/>
            <a:ext cx="1358900" cy="802367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7FB7C69-D88B-44A8-B71F-81537ED9A5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816628"/>
              </p:ext>
            </p:extLst>
          </p:nvPr>
        </p:nvGraphicFramePr>
        <p:xfrm>
          <a:off x="838200" y="1143000"/>
          <a:ext cx="7467600" cy="5364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23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7934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200" b="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16" marR="49016" marT="0" marB="0"/>
                </a:tc>
                <a:tc>
                  <a:txBody>
                    <a:bodyPr/>
                    <a:lstStyle/>
                    <a:p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chỉ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định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tương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đối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(*):</a:t>
                      </a:r>
                      <a:r>
                        <a:rPr lang="en-US" sz="22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cân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nhắc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cẩn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trọng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Phụ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nữ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thai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hoặc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cho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con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bú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Trẻ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&lt; 18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tuổi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en-US" sz="2200" b="0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(*)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VN: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Bdq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rất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hạn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chế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ở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trẻ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6-17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tuổi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PN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thai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cho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con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bú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Cẩn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trọng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và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lưu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ý </a:t>
                      </a:r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tương</a:t>
                      </a:r>
                      <a:r>
                        <a:rPr lang="en-US" sz="2200" b="1" i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tác</a:t>
                      </a:r>
                      <a:endParaRPr lang="en-US" sz="2200" b="1" i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Nhiễm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HIV (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tránh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ARV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cảm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ứng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hoặc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ức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chế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CYP3A4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như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efavirenz,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các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ức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chế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protease)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Các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gây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kéo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dài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QT: FQs,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Cfz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Macrolide,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đối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thụ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Serotonin 5-HT3,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sinh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nấm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nhóm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Azole,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một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số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sốt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rét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điều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trị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loạn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thần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Tham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khảo</a:t>
                      </a:r>
                      <a:r>
                        <a:rPr lang="en-US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i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  <a:hlinkClick r:id="rId3"/>
                        </a:rPr>
                        <a:t>https://www.crediblemeds.org/drugsearch</a:t>
                      </a:r>
                      <a:endParaRPr lang="en-US" sz="2200" b="1" i="1" kern="120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C</a:t>
                      </a:r>
                      <a:r>
                        <a:rPr lang="vi-VN" sz="22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hỉ số điện giải ngoài giới hạn bình thường</a:t>
                      </a:r>
                      <a:endParaRPr lang="en-US" sz="2200" b="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C</a:t>
                      </a:r>
                      <a:r>
                        <a:rPr lang="vi-VN" sz="22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hỉ số amylase</a:t>
                      </a:r>
                      <a:r>
                        <a:rPr lang="en-US" sz="22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, </a:t>
                      </a:r>
                      <a:r>
                        <a:rPr lang="vi-VN" sz="22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lipase ngoài giới hạn bình thường</a:t>
                      </a:r>
                      <a:endParaRPr lang="en-US" sz="2200" b="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T</a:t>
                      </a:r>
                      <a:r>
                        <a:rPr lang="vi-VN" sz="2200" b="0" u="non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iền sử bệnh lý cơ vân</a:t>
                      </a:r>
                      <a:endParaRPr lang="en-US" sz="2200" b="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16" marR="4901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706" name="Title 1">
            <a:extLst>
              <a:ext uri="{FF2B5EF4-FFF2-40B4-BE49-F238E27FC236}">
                <a16:creationId xmlns:a16="http://schemas.microsoft.com/office/drawing/2014/main" id="{D6D815EB-EB43-4A8B-B8E9-07EE50C8E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088" y="0"/>
            <a:ext cx="8759825" cy="82391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800" b="1">
                <a:ea typeface="ＭＳ Ｐゴシック" panose="020B0600070205080204" pitchFamily="34" charset="-128"/>
                <a:cs typeface="Arial" panose="020B0604020202020204" pitchFamily="34" charset="0"/>
              </a:rPr>
              <a:t>BDQ: CHỐNG CHỈ ĐỊNH VÀ LƯU Ý TƯƠNG TÁC</a:t>
            </a:r>
            <a:endParaRPr lang="en-US" altLang="en-US" sz="280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5-Point Star 3"/>
          <p:cNvSpPr/>
          <p:nvPr/>
        </p:nvSpPr>
        <p:spPr bwMode="auto">
          <a:xfrm>
            <a:off x="7504113" y="609600"/>
            <a:ext cx="1358900" cy="802367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42734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0BC068E-9B63-4804-BC70-2F6206DDF1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027118"/>
              </p:ext>
            </p:extLst>
          </p:nvPr>
        </p:nvGraphicFramePr>
        <p:xfrm>
          <a:off x="990600" y="793750"/>
          <a:ext cx="7543800" cy="56832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98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832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200" b="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18" marR="49018" marT="0" marB="0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Lựa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chọn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theo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trình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tự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ưu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tiên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theo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bảng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phân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loại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Cân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nhắc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tuỳ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thuộc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khả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năng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dung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nạp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chỉ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định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và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lưu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ý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trên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từng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nhóm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đối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tượng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nhau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(TE,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phụ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nữ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thai.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2200" b="0" i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lvl="0">
                        <a:lnSpc>
                          <a:spcPct val="150000"/>
                        </a:lnSpc>
                      </a:pPr>
                      <a:endParaRPr lang="en-US" sz="2200" b="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18" marR="4901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754" name="Title 1">
            <a:extLst>
              <a:ext uri="{FF2B5EF4-FFF2-40B4-BE49-F238E27FC236}">
                <a16:creationId xmlns:a16="http://schemas.microsoft.com/office/drawing/2014/main" id="{5590FBFA-F9D2-4CA1-933C-7C91B6EF6D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088" y="0"/>
            <a:ext cx="8759825" cy="82391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800" b="1">
                <a:ea typeface="ＭＳ Ｐゴシック" panose="020B0600070205080204" pitchFamily="34" charset="-128"/>
                <a:cs typeface="Arial" panose="020B0604020202020204" pitchFamily="34" charset="0"/>
              </a:rPr>
              <a:t>HƯỚNG DẪN LỰA CHỌN THUỐC NHÓM C</a:t>
            </a:r>
            <a:endParaRPr lang="en-US" altLang="en-US" sz="280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1755" name="Hình ảnh 3">
            <a:extLst>
              <a:ext uri="{FF2B5EF4-FFF2-40B4-BE49-F238E27FC236}">
                <a16:creationId xmlns:a16="http://schemas.microsoft.com/office/drawing/2014/main" id="{ED4DE3EF-A025-42D1-810A-69E475CC3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07" y="2815681"/>
            <a:ext cx="5403327" cy="364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5-Point Star 4"/>
          <p:cNvSpPr/>
          <p:nvPr/>
        </p:nvSpPr>
        <p:spPr bwMode="auto">
          <a:xfrm>
            <a:off x="7642360" y="526372"/>
            <a:ext cx="1358900" cy="802367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5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72534" y="2815681"/>
            <a:ext cx="1670580" cy="345529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 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Trẻ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kumimoji="0" lang="en-US" sz="18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Multiply 5"/>
          <p:cNvSpPr/>
          <p:nvPr/>
        </p:nvSpPr>
        <p:spPr bwMode="auto">
          <a:xfrm>
            <a:off x="6697227" y="2815681"/>
            <a:ext cx="345149" cy="308519"/>
          </a:xfrm>
          <a:prstGeom prst="mathMultiply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   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686116" y="4756152"/>
            <a:ext cx="1834701" cy="34552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 PN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có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kumimoji="0" lang="en-US" sz="18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thai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, TE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Multiply 11"/>
          <p:cNvSpPr/>
          <p:nvPr/>
        </p:nvSpPr>
        <p:spPr bwMode="auto">
          <a:xfrm>
            <a:off x="6708716" y="4796426"/>
            <a:ext cx="345149" cy="308519"/>
          </a:xfrm>
          <a:prstGeom prst="mathMultiply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   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697227" y="5328628"/>
            <a:ext cx="1823590" cy="61497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  PN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có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kumimoji="0" lang="en-US" sz="18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thai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, </a:t>
            </a:r>
            <a:r>
              <a:rPr kumimoji="0" lang="en-US" sz="18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kháng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H/</a:t>
            </a:r>
            <a:r>
              <a:rPr kumimoji="0" lang="en-US" sz="18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inhA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Multiply 13"/>
          <p:cNvSpPr/>
          <p:nvPr/>
        </p:nvSpPr>
        <p:spPr bwMode="auto">
          <a:xfrm>
            <a:off x="6713219" y="5331892"/>
            <a:ext cx="345149" cy="308519"/>
          </a:xfrm>
          <a:prstGeom prst="mathMultiply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   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25DF773-1079-4D53-A0C3-417065039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977509"/>
              </p:ext>
            </p:extLst>
          </p:nvPr>
        </p:nvGraphicFramePr>
        <p:xfrm>
          <a:off x="685800" y="979556"/>
          <a:ext cx="7696200" cy="4094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5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100" b="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11" marR="49011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1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Áp</a:t>
                      </a:r>
                      <a:r>
                        <a:rPr lang="en-US" sz="21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1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2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NB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Fluoroquinolones,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đủ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tiêu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chuẩn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nhận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PĐ C hoặc PĐ D, các trường hợp đặc biệt khó lựa chọn loại phác đồ (phụ nữ có thai)</a:t>
                      </a:r>
                      <a:endParaRPr lang="en-US" sz="21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vi-VN" sz="2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Căn cứ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 KSĐ,</a:t>
                      </a:r>
                      <a:r>
                        <a:rPr lang="vi-VN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tiền sử dùng thuốc, dung nạp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nguyên tắc chung 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PĐ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dài hạn </a:t>
                      </a:r>
                      <a:endParaRPr lang="en-US" sz="21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1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Quy</a:t>
                      </a:r>
                      <a:r>
                        <a:rPr lang="en-US" sz="2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1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trình</a:t>
                      </a:r>
                      <a:r>
                        <a:rPr lang="en-US" sz="2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</a:t>
                      </a:r>
                      <a:r>
                        <a:rPr lang="en-US" sz="21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</a:t>
                      </a:r>
                      <a:r>
                        <a:rPr lang="vi-VN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hông qua Hội đồng Trung ương hoặc Khu vực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Trừ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PĐ E1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thông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qua HĐ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tuyến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tỉnh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hoặc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TƯ,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khu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vực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r>
                        <a:rPr lang="vi-VN" sz="21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49011" marR="4901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802" name="Title 1">
            <a:extLst>
              <a:ext uri="{FF2B5EF4-FFF2-40B4-BE49-F238E27FC236}">
                <a16:creationId xmlns:a16="http://schemas.microsoft.com/office/drawing/2014/main" id="{5812E776-E18D-4A65-AED2-0B4599CFC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152400"/>
            <a:ext cx="8759825" cy="823913"/>
          </a:xfrm>
        </p:spPr>
        <p:txBody>
          <a:bodyPr/>
          <a:lstStyle/>
          <a:p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PHÁC ĐỒ CÁ THỂ</a:t>
            </a:r>
            <a:endParaRPr lang="en-US" altLang="en-US" sz="2800" dirty="0">
              <a:solidFill>
                <a:srgbClr val="FF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25DF773-1079-4D53-A0C3-417065039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315608"/>
              </p:ext>
            </p:extLst>
          </p:nvPr>
        </p:nvGraphicFramePr>
        <p:xfrm>
          <a:off x="304800" y="838200"/>
          <a:ext cx="8082405" cy="5486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100" b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49011" marR="49011" marT="0" marB="0"/>
                </a:tc>
                <a:tc>
                  <a:txBody>
                    <a:bodyPr/>
                    <a:lstStyle/>
                    <a:p>
                      <a:pPr marL="800100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Kháng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FQ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mới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lẫy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mẫu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trước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hoặc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khi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bắt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đầu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điều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trị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: </a:t>
                      </a:r>
                    </a:p>
                    <a:p>
                      <a:pPr marL="457200" indent="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100" b="0" i="1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  E1-FQ </a:t>
                      </a:r>
                      <a:r>
                        <a:rPr lang="en-US" sz="2100" b="0" i="1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mới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: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Bdq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Lzd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Cfz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Cs +1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thuốc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nhóm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 </a:t>
                      </a:r>
                    </a:p>
                    <a:p>
                      <a:pPr marL="800100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Kháng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FQ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trong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điều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trị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PĐ C (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khi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không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âm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hóa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thất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bại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: </a:t>
                      </a:r>
                    </a:p>
                    <a:p>
                      <a:pPr marL="457200" indent="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 </a:t>
                      </a:r>
                      <a:r>
                        <a:rPr lang="en-US" sz="2100" b="0" i="1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E2-FQ </a:t>
                      </a:r>
                      <a:r>
                        <a:rPr lang="en-US" sz="2100" b="0" i="1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thất</a:t>
                      </a:r>
                      <a:r>
                        <a:rPr lang="en-US" sz="2100" b="0" i="1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i="1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bại</a:t>
                      </a:r>
                      <a:r>
                        <a:rPr lang="en-US" sz="2100" b="0" i="1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Dlm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Lzd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Cs Am (S) PAS Imp/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Mrp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marL="800100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100" b="0" i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Thất</a:t>
                      </a:r>
                      <a:r>
                        <a:rPr lang="en-US" sz="2100" b="0" i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i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bại</a:t>
                      </a:r>
                      <a:r>
                        <a:rPr lang="en-US" sz="2100" b="0" i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PĐ D 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khi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không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âm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hóa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thất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bại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căn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cứ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vào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PĐ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đã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sử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(D1 hay D2,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nhóm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đã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sử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gì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để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xây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dựng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PĐ</a:t>
                      </a:r>
                    </a:p>
                    <a:p>
                      <a:pPr marL="800100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vi-VN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hất bại PĐ C hoặc PĐ D nhưng kháng sinh đồ vẫn nhạy với F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Qs: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căn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cứ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đáp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ứng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lâm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sàng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tiền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sử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tuân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thủ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dung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nạp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khảo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sát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thêm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sót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XN,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nồng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độ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máu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mức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độ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nồng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độ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00100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Lao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màng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não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Lfx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Lzd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Cs +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ít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nhất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2-3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nhóm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 (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Lưu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ý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riêng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trình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tự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Imp/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Mpm-ưu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tiên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Mpm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Am/S, Z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nếu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nhạy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Hh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trừ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đột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biến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KatG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Pto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trừ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đb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inhA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100" b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49011" marR="4901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802" name="Title 1">
            <a:extLst>
              <a:ext uri="{FF2B5EF4-FFF2-40B4-BE49-F238E27FC236}">
                <a16:creationId xmlns:a16="http://schemas.microsoft.com/office/drawing/2014/main" id="{5812E776-E18D-4A65-AED2-0B4599CFC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152400"/>
            <a:ext cx="8759825" cy="823913"/>
          </a:xfrm>
        </p:spPr>
        <p:txBody>
          <a:bodyPr/>
          <a:lstStyle/>
          <a:p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PHÁC ĐỒ CÁ THỂ</a:t>
            </a:r>
            <a:endParaRPr lang="en-US" altLang="en-US" sz="2800" dirty="0">
              <a:solidFill>
                <a:srgbClr val="FF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745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25DF773-1079-4D53-A0C3-417065039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685688"/>
              </p:ext>
            </p:extLst>
          </p:nvPr>
        </p:nvGraphicFramePr>
        <p:xfrm>
          <a:off x="304800" y="1328739"/>
          <a:ext cx="8082405" cy="51482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826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100" b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49011" marR="49011" marT="0" marB="0"/>
                </a:tc>
                <a:tc>
                  <a:txBody>
                    <a:bodyPr/>
                    <a:lstStyle/>
                    <a:p>
                      <a:pPr marL="457200" indent="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100" b="1" i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Lưu</a:t>
                      </a:r>
                      <a:r>
                        <a:rPr lang="en-US" sz="2100" b="1" i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ý </a:t>
                      </a:r>
                      <a:r>
                        <a:rPr lang="en-US" sz="2100" b="1" i="1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2100" b="1" i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ao</a:t>
                      </a:r>
                      <a:r>
                        <a:rPr lang="en-US" sz="2100" b="1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1" i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màng</a:t>
                      </a:r>
                      <a:r>
                        <a:rPr lang="en-US" sz="2100" b="1" i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1" i="1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não</a:t>
                      </a:r>
                      <a:r>
                        <a:rPr lang="en-US" sz="2100" b="1" i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800100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Trình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tự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ưu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tiên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pPr marL="1257300" lvl="1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Imp/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Mpm-ưu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tiên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Mpm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vì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ít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nguy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cơ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giật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luôn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cùng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acid clavulanic.</a:t>
                      </a:r>
                      <a:endParaRPr lang="en-US" sz="2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257300" lvl="1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Am/S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nếu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nhạy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257300" lvl="1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nếu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nhạy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Hh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nếu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đột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biến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KatG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257300" lvl="1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Pto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nếu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còn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nhạy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chéo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khi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đột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biến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inhA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chưa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tiền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sử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dung </a:t>
                      </a:r>
                      <a:r>
                        <a:rPr lang="en-US" sz="2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Pto</a:t>
                      </a:r>
                      <a:r>
                        <a:rPr lang="en-US" sz="2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00100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vi-VN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Cần làm </a:t>
                      </a:r>
                      <a:r>
                        <a:rPr lang="en-US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KSĐ </a:t>
                      </a:r>
                      <a:r>
                        <a:rPr lang="vi-VN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với các thuốc </a:t>
                      </a:r>
                      <a:r>
                        <a:rPr lang="en-US" sz="2100" b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trên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(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Lưu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ý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nếu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dùng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Hh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hoặc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Pto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cần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làm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vi-VN" sz="2100" b="0" u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MTB đa kháng LPA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để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xác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định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vị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trí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đột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biến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inhA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, </a:t>
                      </a:r>
                      <a:r>
                        <a:rPr lang="en-US" sz="2100" b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KatG</a:t>
                      </a:r>
                      <a:r>
                        <a:rPr lang="en-US" sz="2100" b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)</a:t>
                      </a:r>
                      <a:endParaRPr lang="en-US" sz="2100" b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49011" marR="4901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802" name="Title 1">
            <a:extLst>
              <a:ext uri="{FF2B5EF4-FFF2-40B4-BE49-F238E27FC236}">
                <a16:creationId xmlns:a16="http://schemas.microsoft.com/office/drawing/2014/main" id="{5812E776-E18D-4A65-AED2-0B4599CFC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152400"/>
            <a:ext cx="8759825" cy="823913"/>
          </a:xfrm>
        </p:spPr>
        <p:txBody>
          <a:bodyPr/>
          <a:lstStyle/>
          <a:p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PHÁC ĐỒ CÁ THỂ</a:t>
            </a:r>
            <a:endParaRPr lang="en-US" altLang="en-US" sz="2800" dirty="0">
              <a:solidFill>
                <a:srgbClr val="FF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5-Point Star 3"/>
          <p:cNvSpPr/>
          <p:nvPr/>
        </p:nvSpPr>
        <p:spPr bwMode="auto">
          <a:xfrm>
            <a:off x="7642360" y="526372"/>
            <a:ext cx="1358900" cy="802367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94689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25DF773-1079-4D53-A0C3-417065039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815558"/>
              </p:ext>
            </p:extLst>
          </p:nvPr>
        </p:nvGraphicFramePr>
        <p:xfrm>
          <a:off x="304800" y="1328739"/>
          <a:ext cx="8082405" cy="51482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826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100" b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49011" marR="49011" marT="0" marB="0"/>
                </a:tc>
                <a:tc>
                  <a:txBody>
                    <a:bodyPr/>
                    <a:lstStyle/>
                    <a:p>
                      <a:pPr marL="800100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2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Các</a:t>
                      </a: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i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i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và</a:t>
                      </a: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hời gian d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ù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ng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:</a:t>
                      </a:r>
                    </a:p>
                    <a:p>
                      <a:pPr marL="1257300" lvl="1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BDQ 6 tháng (24 tuần), </a:t>
                      </a:r>
                      <a:r>
                        <a:rPr lang="en-US" sz="2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nếu</a:t>
                      </a: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 tuần cần thông qua H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ĐTƯ</a:t>
                      </a: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i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hoặc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Miền)</a:t>
                      </a:r>
                      <a:endParaRPr lang="en-US" sz="2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257300" lvl="1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Lzd có thể tới 6 tháng hoặc hơn nếu dung nạp tốt</a:t>
                      </a:r>
                      <a:endParaRPr lang="en-US" sz="2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257300" marR="0" lvl="1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huốc tiêm (Am, S) dùng 6-7 tháng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 thể điều chỉnh theo đáp ứng điều trị.</a:t>
                      </a:r>
                    </a:p>
                    <a:p>
                      <a:pPr marL="1257300" lvl="1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ác thuốc khác dùng cả liệu trình 18-20 tháng,</a:t>
                      </a:r>
                      <a:endParaRPr lang="en-US" sz="2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00100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Tổng </a:t>
                      </a:r>
                      <a:r>
                        <a:rPr lang="en-US" sz="2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liệu</a:t>
                      </a: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i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trình</a:t>
                      </a: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1257300" lvl="1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18-20 tháng, có thể điều chỉnh theo đáp ứng điều trị.</a:t>
                      </a:r>
                      <a:endParaRPr lang="en-US" sz="2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257300" lvl="1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Đảm</a:t>
                      </a: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i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bảo</a:t>
                      </a: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15-17 tháng sau khi đã âm hoá nuôi cấy.</a:t>
                      </a:r>
                    </a:p>
                    <a:p>
                      <a:pPr marL="800100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Điều trị nội trú 2 tuần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tháng </a:t>
                      </a:r>
                      <a:r>
                        <a:rPr lang="en-US" sz="2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nếu</a:t>
                      </a: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 Bedaquiline (lưu ý điện tim để theo dõi QT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2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QTcF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100" b="0" i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49011" marR="4901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802" name="Title 1">
            <a:extLst>
              <a:ext uri="{FF2B5EF4-FFF2-40B4-BE49-F238E27FC236}">
                <a16:creationId xmlns:a16="http://schemas.microsoft.com/office/drawing/2014/main" id="{5812E776-E18D-4A65-AED2-0B4599CFC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152400"/>
            <a:ext cx="8759825" cy="823913"/>
          </a:xfrm>
        </p:spPr>
        <p:txBody>
          <a:bodyPr/>
          <a:lstStyle/>
          <a:p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LƯU Ý CHUNG LIÊN QUAN PĐ DÀI HẠN </a:t>
            </a:r>
            <a:b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(PĐ D VÀ CÁC PHÁC ĐỒ CÁ THỂ)</a:t>
            </a:r>
            <a:endParaRPr lang="en-US" altLang="en-US" sz="2800" dirty="0">
              <a:solidFill>
                <a:srgbClr val="FF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5-Point Star 3"/>
          <p:cNvSpPr/>
          <p:nvPr/>
        </p:nvSpPr>
        <p:spPr bwMode="auto">
          <a:xfrm>
            <a:off x="7642360" y="526372"/>
            <a:ext cx="1358900" cy="802367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937384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25DF773-1079-4D53-A0C3-417065039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750044"/>
              </p:ext>
            </p:extLst>
          </p:nvPr>
        </p:nvGraphicFramePr>
        <p:xfrm>
          <a:off x="332630" y="1328739"/>
          <a:ext cx="8002243" cy="51222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88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530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100" b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49011" marR="49011" marT="0" marB="0"/>
                </a:tc>
                <a:tc>
                  <a:txBody>
                    <a:bodyPr/>
                    <a:lstStyle/>
                    <a:p>
                      <a:pPr marL="800100" indent="-34290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Clofazimine không 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CCĐ/ PN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có thai và cho con bú, tuy nhiên không khuyến cáo sử dụng. Cần cân nhắc nguy cơ, lợi ích và theo dõi, báo cáo biến cố bất lợi.</a:t>
                      </a:r>
                    </a:p>
                    <a:p>
                      <a:pPr marL="800100" indent="-34290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ử dụng Lzd 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1257300" lvl="1" indent="-34290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ần kết hợp Pyridoxine (</a:t>
                      </a:r>
                      <a:r>
                        <a:rPr lang="en-US" sz="2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Vit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B6) ít nhất 50 mg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ngày để phòng tránh suy tuỷ và có thể phòng tránh biến cố trên thần kinh ngoại biên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lưu ý &gt; 100 mg/ngày có thể gây bệnh lý 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TKNB)</a:t>
                      </a:r>
                    </a:p>
                    <a:p>
                      <a:pPr marL="1257300" lvl="1" indent="-34290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Lưu ý tương tác của Lzd với các thuốc khác (bảng 3 – lưu ý số 9)</a:t>
                      </a:r>
                      <a:endParaRPr lang="en-US" sz="2100" b="0" i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49011" marR="4901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802" name="Title 1">
            <a:extLst>
              <a:ext uri="{FF2B5EF4-FFF2-40B4-BE49-F238E27FC236}">
                <a16:creationId xmlns:a16="http://schemas.microsoft.com/office/drawing/2014/main" id="{5812E776-E18D-4A65-AED2-0B4599CFC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152400"/>
            <a:ext cx="8759825" cy="823913"/>
          </a:xfrm>
        </p:spPr>
        <p:txBody>
          <a:bodyPr/>
          <a:lstStyle/>
          <a:p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LƯU Ý CHUNG LIÊN QUAN PĐ DÀI HẠN </a:t>
            </a:r>
            <a:b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(PĐ D VÀ CÁC PHÁC ĐỒ CÁ THỂ)</a:t>
            </a:r>
            <a:endParaRPr lang="en-US" altLang="en-US" sz="2800" dirty="0">
              <a:solidFill>
                <a:srgbClr val="FF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5-Point Star 3"/>
          <p:cNvSpPr/>
          <p:nvPr/>
        </p:nvSpPr>
        <p:spPr bwMode="auto">
          <a:xfrm>
            <a:off x="7642360" y="526372"/>
            <a:ext cx="1358900" cy="802367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591731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25DF773-1079-4D53-A0C3-417065039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477363"/>
              </p:ext>
            </p:extLst>
          </p:nvPr>
        </p:nvGraphicFramePr>
        <p:xfrm>
          <a:off x="457200" y="1005840"/>
          <a:ext cx="8002243" cy="5318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88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1876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100" b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49011" marR="49011" marT="0" marB="0"/>
                </a:tc>
                <a:tc>
                  <a:txBody>
                    <a:bodyPr/>
                    <a:lstStyle/>
                    <a:p>
                      <a:pPr marL="800100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Các xét nghiệm cần thực hiện:</a:t>
                      </a:r>
                    </a:p>
                    <a:p>
                      <a:pPr marL="1257300" lvl="1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MTB siêu kháng LPA (Hain test hàng hai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trước khi thu nhận để loại trừ 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FQs 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khi có kháng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FQs</a:t>
                      </a:r>
                    </a:p>
                    <a:p>
                      <a:pPr marL="1257300" lvl="1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KSĐ</a:t>
                      </a: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i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với</a:t>
                      </a: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ột số thuốc nhóm C nếu </a:t>
                      </a:r>
                      <a:r>
                        <a:rPr lang="en-US" sz="2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sử</a:t>
                      </a: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0" i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1714500" lvl="2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hỉ </a:t>
                      </a:r>
                      <a:r>
                        <a:rPr lang="en-US" sz="2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dùng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khi còn nhạy: Thuốc tiêm, Pyrazinamid, H liều cao. </a:t>
                      </a:r>
                      <a:endParaRPr lang="en-US" sz="2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0" lvl="2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Đối với Pyrazinamid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(Z)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20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hỉ</a:t>
                      </a:r>
                      <a:r>
                        <a:rPr lang="en-US" sz="2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định</a:t>
                      </a:r>
                      <a:r>
                        <a:rPr lang="en-US" sz="2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tuỳ thuộc nguồn lực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vi-VN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CTCLQG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0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Hiện</a:t>
                      </a:r>
                      <a:r>
                        <a:rPr lang="vi-VN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tập trung cho 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 </a:t>
                      </a:r>
                      <a:r>
                        <a:rPr lang="vi-VN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tái phát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vi-VN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thất bại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PĐ</a:t>
                      </a:r>
                      <a:r>
                        <a:rPr lang="vi-VN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lao nhạy cảm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chỉ</a:t>
                      </a:r>
                      <a:r>
                        <a:rPr lang="en-US" sz="2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định</a:t>
                      </a:r>
                      <a:r>
                        <a:rPr lang="en-US" sz="2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dùng</a:t>
                      </a:r>
                      <a:r>
                        <a:rPr lang="en-US" sz="2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800100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huốc tiêm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sử dụng tại các 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CSYT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theo quy định hiện hành. Am hoặc S chỉ sử dụng cho 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 </a:t>
                      </a:r>
                      <a:r>
                        <a:rPr lang="en-US" sz="2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từ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18 tuổi trở lên khi còn nhạy và đủ điều kiện theo dõi thính lực.</a:t>
                      </a:r>
                    </a:p>
                    <a:p>
                      <a:pPr marL="800100" indent="-34290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Các </a:t>
                      </a:r>
                      <a:r>
                        <a:rPr lang="en-US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PĐ</a:t>
                      </a:r>
                      <a:r>
                        <a:rPr lang="vi-VN" sz="2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có thể được tiếp tục cập nhật sau triển khai</a:t>
                      </a:r>
                      <a:endParaRPr lang="en-US" sz="2100" b="0" i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49011" marR="4901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802" name="Title 1">
            <a:extLst>
              <a:ext uri="{FF2B5EF4-FFF2-40B4-BE49-F238E27FC236}">
                <a16:creationId xmlns:a16="http://schemas.microsoft.com/office/drawing/2014/main" id="{5812E776-E18D-4A65-AED2-0B4599CFC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152400"/>
            <a:ext cx="8759825" cy="823913"/>
          </a:xfrm>
        </p:spPr>
        <p:txBody>
          <a:bodyPr/>
          <a:lstStyle/>
          <a:p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LƯU Ý CHUNG LIÊN QUAN PĐ DÀI HẠN </a:t>
            </a:r>
            <a:b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8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(PĐ D VÀ CÁC PHÁC ĐỒ CÁ THỂ)</a:t>
            </a:r>
            <a:endParaRPr lang="en-US" altLang="en-US" sz="2800" dirty="0">
              <a:solidFill>
                <a:srgbClr val="FF0000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5-Point Star 3"/>
          <p:cNvSpPr/>
          <p:nvPr/>
        </p:nvSpPr>
        <p:spPr bwMode="auto">
          <a:xfrm>
            <a:off x="7642360" y="526372"/>
            <a:ext cx="1358900" cy="802367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71686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469CB3A-E1F2-4E5E-93C6-58EE906BCA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08707"/>
              </p:ext>
            </p:extLst>
          </p:nvPr>
        </p:nvGraphicFramePr>
        <p:xfrm>
          <a:off x="586051" y="1143000"/>
          <a:ext cx="8490776" cy="50391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5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0949">
                  <a:extLst>
                    <a:ext uri="{9D8B030D-6E8A-4147-A177-3AD203B41FA5}">
                      <a16:colId xmlns:a16="http://schemas.microsoft.com/office/drawing/2014/main" val="2094858181"/>
                    </a:ext>
                  </a:extLst>
                </a:gridCol>
                <a:gridCol w="5190627">
                  <a:extLst>
                    <a:ext uri="{9D8B030D-6E8A-4147-A177-3AD203B41FA5}">
                      <a16:colId xmlns:a16="http://schemas.microsoft.com/office/drawing/2014/main" val="1299382345"/>
                    </a:ext>
                  </a:extLst>
                </a:gridCol>
              </a:tblGrid>
              <a:tr h="853004">
                <a:tc>
                  <a:txBody>
                    <a:bodyPr/>
                    <a:lstStyle/>
                    <a:p>
                      <a:pPr marL="4572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2200" b="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20" marR="49020" marT="0" marB="0"/>
                </a:tc>
                <a:tc>
                  <a:txBody>
                    <a:bodyPr/>
                    <a:lstStyle/>
                    <a:p>
                      <a:pPr marL="0" marR="0" indent="9017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Kiểu</a:t>
                      </a: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kháng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3180" marR="431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Phác đồ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3180" marR="431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Lưu ý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3180" marR="43180" marT="952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796">
                <a:tc>
                  <a:txBody>
                    <a:bodyPr/>
                    <a:lstStyle/>
                    <a:p>
                      <a:pPr marL="4572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2200" b="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20" marR="49020" marT="0" marB="0"/>
                </a:tc>
                <a:tc>
                  <a:txBody>
                    <a:bodyPr/>
                    <a:lstStyle/>
                    <a:p>
                      <a:pPr marL="457200" marR="0" indent="-3429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20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H (±S)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3180" marR="43180" marT="9525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C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2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R(H)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ZELfx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/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C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4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R(H)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ELfx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 </a:t>
                      </a:r>
                    </a:p>
                  </a:txBody>
                  <a:tcPr marL="43180" marR="43180" marT="9525" marB="0"/>
                </a:tc>
                <a:tc>
                  <a:txBody>
                    <a:bodyPr/>
                    <a:lstStyle/>
                    <a:p>
                      <a:pPr marL="342900" marR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i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Xpert</a:t>
                      </a:r>
                      <a:r>
                        <a:rPr lang="en-US" sz="2200" b="0" i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b="0" i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tại</a:t>
                      </a:r>
                      <a:r>
                        <a:rPr lang="en-US" sz="2200" b="0" i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b="0" i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tháng</a:t>
                      </a:r>
                      <a:r>
                        <a:rPr lang="en-US" sz="2200" b="0" i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0, 2 </a:t>
                      </a:r>
                      <a:r>
                        <a:rPr lang="en-US" sz="2200" b="0" i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và</a:t>
                      </a:r>
                      <a:r>
                        <a:rPr lang="en-US" sz="2200" b="0" i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3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: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Nếu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Rif (+)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điều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trị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kháng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R/MDR-TB</a:t>
                      </a:r>
                    </a:p>
                    <a:p>
                      <a:pPr marL="342900" marR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Nếu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chẩn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đoán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kháng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H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bằng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MTB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đa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kháng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LPA (Hain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1)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,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cần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thêm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KSĐ 1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để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phát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hiện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kháng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nhiều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thuốc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(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đặc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biệt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NB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thất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bại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,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tái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phát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PĐ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nhạy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cảm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)</a:t>
                      </a:r>
                    </a:p>
                  </a:txBody>
                  <a:tcPr marL="43180" marR="43180" marT="9525" marB="0"/>
                </a:tc>
                <a:extLst>
                  <a:ext uri="{0D108BD9-81ED-4DB2-BD59-A6C34878D82A}">
                    <a16:rowId xmlns:a16="http://schemas.microsoft.com/office/drawing/2014/main" val="931859906"/>
                  </a:ext>
                </a:extLst>
              </a:tr>
            </a:tbl>
          </a:graphicData>
        </a:graphic>
      </p:graphicFrame>
      <p:sp>
        <p:nvSpPr>
          <p:cNvPr id="35850" name="Title 1">
            <a:extLst>
              <a:ext uri="{FF2B5EF4-FFF2-40B4-BE49-F238E27FC236}">
                <a16:creationId xmlns:a16="http://schemas.microsoft.com/office/drawing/2014/main" id="{4D5A1ABD-81A1-4DDA-AF03-364F411BDF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4013" y="77788"/>
            <a:ext cx="8759825" cy="455612"/>
          </a:xfrm>
        </p:spPr>
        <p:txBody>
          <a:bodyPr/>
          <a:lstStyle/>
          <a:p>
            <a:r>
              <a:rPr lang="en-US" altLang="en-US" sz="2800" b="1">
                <a:ea typeface="ＭＳ Ｐゴシック" panose="020B0600070205080204" pitchFamily="34" charset="-128"/>
                <a:cs typeface="Arial" panose="020B0604020202020204" pitchFamily="34" charset="0"/>
              </a:rPr>
              <a:t>PHÁC ĐỒ KHÁNG H, NHẠY R</a:t>
            </a:r>
            <a:endParaRPr lang="en-US" altLang="en-US" sz="280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469CB3A-E1F2-4E5E-93C6-58EE906BCA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153801"/>
              </p:ext>
            </p:extLst>
          </p:nvPr>
        </p:nvGraphicFramePr>
        <p:xfrm>
          <a:off x="228600" y="747713"/>
          <a:ext cx="8418513" cy="6035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68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57887">
                <a:tc>
                  <a:txBody>
                    <a:bodyPr/>
                    <a:lstStyle/>
                    <a:p>
                      <a:pPr marL="45720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2200" b="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20" marR="49020" marT="0" marB="0"/>
                </a:tc>
                <a:tc>
                  <a:txBody>
                    <a:bodyPr/>
                    <a:lstStyle/>
                    <a:p>
                      <a:pPr lvl="1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200" b="1" u="non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Lưu</a:t>
                      </a:r>
                      <a:r>
                        <a:rPr lang="en-US" sz="2200" b="1" u="none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ý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Xpert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loại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R </a:t>
                      </a: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trước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ĐT (</a:t>
                      </a: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tháng</a:t>
                      </a:r>
                      <a:r>
                        <a:rPr lang="en-GB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0)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nhắc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lại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nếu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âm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hoá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tháng</a:t>
                      </a:r>
                      <a:r>
                        <a:rPr lang="en-GB" sz="22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2,3)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TB.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85750" lvl="0" indent="-285750" hangingPunct="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khuyến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cáo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sử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S hay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tiêm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lvl="0" indent="-285750" hangingPunct="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Trẻ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vẫn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áp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lưu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ý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liều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E/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thần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kinh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thị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285750" lvl="0" indent="-285750" hangingPunct="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Tổn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thương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rộng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hoặc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âm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hóa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chậm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kéo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dài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tầm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soát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tốt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R,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FQs,Z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lvl="0" indent="-285750" hangingPunct="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HIV (+):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Cần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dùng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ARV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trong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vòng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8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tuần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sau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lao, PĐ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cần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kéo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dài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85750" lvl="0" indent="-285750" hangingPunct="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Lao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ngoài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phổi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Thời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gian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điều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chỉnh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85750" lvl="0" indent="-285750" hangingPunct="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Bổ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sung H: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Nếu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chỉ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inhA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KatG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cân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nhắc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Hh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tối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đa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15 mg/kg /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ngày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85750" lvl="0" indent="-285750" hangingPunct="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Một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số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trường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hợp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sử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dụng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Lfx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PĐ 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 (H)REZ :</a:t>
                      </a:r>
                    </a:p>
                    <a:p>
                      <a:pPr marL="742950" lvl="1" indent="-285750" hangingPunct="0">
                        <a:lnSpc>
                          <a:spcPct val="100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Nghi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ngờ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hoặc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bằng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chứng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kháng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Lfx</a:t>
                      </a:r>
                      <a:endParaRPr lang="en-US" sz="22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742950" lvl="1" indent="-285750" hangingPunct="0">
                        <a:lnSpc>
                          <a:spcPct val="100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dung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nạp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được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với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FQs</a:t>
                      </a:r>
                    </a:p>
                    <a:p>
                      <a:pPr marL="742950" lvl="1" indent="-285750" hangingPunct="0">
                        <a:lnSpc>
                          <a:spcPct val="100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nguy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cơ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hoặc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bằng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chứng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kéo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dài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QT</a:t>
                      </a:r>
                    </a:p>
                    <a:p>
                      <a:pPr marL="742950" lvl="1" indent="-285750" hangingPunct="0">
                        <a:lnSpc>
                          <a:spcPct val="100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Phụ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nữ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thai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hoặc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cho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con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bú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không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chống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chỉ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định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tuyệt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đối</a:t>
                      </a:r>
                      <a:r>
                        <a:rPr lang="en-US" sz="22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). </a:t>
                      </a:r>
                      <a:endParaRPr lang="en-US" sz="2200" b="0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49020" marR="4902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850" name="Title 1">
            <a:extLst>
              <a:ext uri="{FF2B5EF4-FFF2-40B4-BE49-F238E27FC236}">
                <a16:creationId xmlns:a16="http://schemas.microsoft.com/office/drawing/2014/main" id="{4D5A1ABD-81A1-4DDA-AF03-364F411BDF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4013" y="77788"/>
            <a:ext cx="8759825" cy="455612"/>
          </a:xfrm>
        </p:spPr>
        <p:txBody>
          <a:bodyPr/>
          <a:lstStyle/>
          <a:p>
            <a:r>
              <a:rPr lang="en-US" altLang="en-US" sz="2800" b="1">
                <a:ea typeface="ＭＳ Ｐゴシック" panose="020B0600070205080204" pitchFamily="34" charset="-128"/>
                <a:cs typeface="Arial" panose="020B0604020202020204" pitchFamily="34" charset="0"/>
              </a:rPr>
              <a:t>PHÁC ĐỒ KHÁNG H, NHẠY R</a:t>
            </a:r>
            <a:endParaRPr lang="en-US" altLang="en-US" sz="280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5-Point Star 3"/>
          <p:cNvSpPr/>
          <p:nvPr/>
        </p:nvSpPr>
        <p:spPr bwMode="auto">
          <a:xfrm>
            <a:off x="7620000" y="268629"/>
            <a:ext cx="1358900" cy="802367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3483043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EE198-D518-4F82-AC96-250C8AF5A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9050"/>
            <a:ext cx="91440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b="1" cap="all" dirty="0"/>
              <a:t>LƯU Ý </a:t>
            </a:r>
            <a:r>
              <a:rPr lang="en-US" sz="2800" b="1" cap="all" dirty="0" err="1"/>
              <a:t>áp</a:t>
            </a:r>
            <a:r>
              <a:rPr lang="en-US" sz="2800" b="1" cap="all" dirty="0"/>
              <a:t> </a:t>
            </a:r>
            <a:r>
              <a:rPr lang="en-US" sz="2800" b="1" cap="all" dirty="0" err="1"/>
              <a:t>dụng</a:t>
            </a:r>
            <a:r>
              <a:rPr lang="en-US" sz="2800" b="1" cap="all" dirty="0"/>
              <a:t> </a:t>
            </a:r>
            <a:r>
              <a:rPr lang="en-US" sz="2800" b="1" cap="all" dirty="0" err="1"/>
              <a:t>trong</a:t>
            </a:r>
            <a:r>
              <a:rPr lang="en-US" sz="2800" b="1" cap="all" dirty="0"/>
              <a:t> </a:t>
            </a:r>
            <a:r>
              <a:rPr lang="en-US" sz="2800" b="1" cap="all" dirty="0" err="1"/>
              <a:t>giai</a:t>
            </a:r>
            <a:r>
              <a:rPr lang="en-US" sz="2800" b="1" cap="all" dirty="0"/>
              <a:t> </a:t>
            </a:r>
            <a:r>
              <a:rPr lang="en-US" sz="2800" b="1" cap="all" dirty="0" err="1"/>
              <a:t>đoạn</a:t>
            </a:r>
            <a:r>
              <a:rPr lang="en-US" sz="2800" b="1" cap="all" dirty="0"/>
              <a:t> </a:t>
            </a:r>
            <a:r>
              <a:rPr lang="en-US" sz="2800" b="1" cap="all" dirty="0" err="1"/>
              <a:t>hiện</a:t>
            </a:r>
            <a:r>
              <a:rPr lang="en-US" sz="2800" b="1" cap="all" dirty="0"/>
              <a:t> nay</a:t>
            </a:r>
            <a:endParaRPr lang="en-US" sz="2800" i="1" dirty="0">
              <a:solidFill>
                <a:schemeClr val="tx1"/>
              </a:solidFill>
            </a:endParaRP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ED4DE3EF-A025-42D1-810A-69E475CC3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43434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ular Callout 6"/>
          <p:cNvSpPr/>
          <p:nvPr/>
        </p:nvSpPr>
        <p:spPr bwMode="auto">
          <a:xfrm>
            <a:off x="4953000" y="3632835"/>
            <a:ext cx="4191000" cy="1254851"/>
          </a:xfrm>
          <a:prstGeom prst="wedgeRectCallout">
            <a:avLst>
              <a:gd name="adj1" fmla="val -68173"/>
              <a:gd name="adj2" fmla="val 220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latin typeface="+mj-lt"/>
              </a:rPr>
              <a:t>Lao </a:t>
            </a:r>
            <a:r>
              <a:rPr lang="en-US" sz="1600" b="1" dirty="0" err="1">
                <a:latin typeface="+mj-lt"/>
              </a:rPr>
              <a:t>nhạy</a:t>
            </a:r>
            <a:r>
              <a:rPr lang="en-US" sz="1600" b="1" dirty="0">
                <a:latin typeface="+mj-lt"/>
              </a:rPr>
              <a:t> </a:t>
            </a:r>
            <a:r>
              <a:rPr lang="en-US" sz="1600" b="1" dirty="0" err="1">
                <a:latin typeface="+mj-lt"/>
              </a:rPr>
              <a:t>cảm</a:t>
            </a:r>
            <a:r>
              <a:rPr lang="en-US" sz="1600" b="1" dirty="0">
                <a:latin typeface="+mj-lt"/>
              </a:rPr>
              <a:t>: </a:t>
            </a:r>
            <a:r>
              <a:rPr lang="en-US" sz="1600" dirty="0" err="1">
                <a:latin typeface="+mj-lt"/>
              </a:rPr>
              <a:t>Thay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thế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nếu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hết</a:t>
            </a:r>
            <a:r>
              <a:rPr lang="en-US" sz="1600" dirty="0">
                <a:latin typeface="+mj-lt"/>
              </a:rPr>
              <a:t> S, Km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Lao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kháng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: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Phổi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tổn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thương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rộng</a:t>
            </a:r>
            <a:r>
              <a:rPr lang="en-US" sz="1600" dirty="0">
                <a:latin typeface="+mj-lt"/>
              </a:rPr>
              <a:t>; LNP </a:t>
            </a:r>
            <a:r>
              <a:rPr lang="en-US" sz="1600" dirty="0" err="1">
                <a:latin typeface="+mj-lt"/>
              </a:rPr>
              <a:t>nghiêm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trọng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err="1">
                <a:latin typeface="+mj-lt"/>
              </a:rPr>
              <a:t>phức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tạp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err="1">
                <a:latin typeface="+mj-lt"/>
              </a:rPr>
              <a:t>không</a:t>
            </a:r>
            <a:r>
              <a:rPr lang="en-US" sz="1600" dirty="0">
                <a:latin typeface="+mj-lt"/>
              </a:rPr>
              <a:t> dung </a:t>
            </a:r>
            <a:r>
              <a:rPr lang="en-US" sz="1600" dirty="0" err="1">
                <a:latin typeface="+mj-lt"/>
              </a:rPr>
              <a:t>nạp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một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số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thuốc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uống</a:t>
            </a:r>
            <a:endParaRPr lang="en-US" sz="1600" dirty="0">
              <a:latin typeface="+mj-lt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Lưu</a:t>
            </a:r>
            <a:r>
              <a:rPr kumimoji="0" lang="en-US" sz="16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ý 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&lt;18 </a:t>
            </a:r>
            <a:r>
              <a:rPr kumimoji="0" lang="en-US" sz="16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tuổi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/Lao MN, </a:t>
            </a:r>
            <a:r>
              <a:rPr kumimoji="0" lang="en-US" sz="16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không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sz="16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có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sz="16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lựa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sz="16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chọn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1371600" y="819150"/>
            <a:ext cx="6629400" cy="6096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Công</a:t>
            </a:r>
            <a:r>
              <a:rPr kumimoji="0" lang="en-US" sz="1800" b="0" i="1" u="none" strike="noStrike" cap="none" normalizeH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sz="1800" b="0" i="1" u="none" strike="noStrike" cap="none" normalizeH="0" dirty="0" err="1">
                <a:ln>
                  <a:noFill/>
                </a:ln>
                <a:effectLst/>
                <a:latin typeface="+mj-lt"/>
              </a:rPr>
              <a:t>văn</a:t>
            </a:r>
            <a:r>
              <a:rPr kumimoji="0" lang="en-US" sz="1800" b="0" i="1" u="none" strike="noStrike" cap="none" normalizeH="0" dirty="0">
                <a:ln>
                  <a:noFill/>
                </a:ln>
                <a:effectLst/>
                <a:latin typeface="+mj-lt"/>
              </a:rPr>
              <a:t> 1531 </a:t>
            </a:r>
            <a:r>
              <a:rPr kumimoji="0" lang="en-US" sz="1800" b="0" i="1" u="none" strike="noStrike" cap="none" normalizeH="0" dirty="0" err="1">
                <a:ln>
                  <a:noFill/>
                </a:ln>
                <a:effectLst/>
                <a:latin typeface="+mj-lt"/>
              </a:rPr>
              <a:t>ngày</a:t>
            </a:r>
            <a:r>
              <a:rPr kumimoji="0" lang="en-US" sz="1800" b="0" i="1" u="none" strike="noStrike" cap="none" normalizeH="0" dirty="0">
                <a:ln>
                  <a:noFill/>
                </a:ln>
                <a:effectLst/>
                <a:latin typeface="+mj-lt"/>
              </a:rPr>
              <a:t> 30/6/2021, </a:t>
            </a:r>
            <a:r>
              <a:rPr kumimoji="0" lang="en-US" sz="1800" b="0" i="1" u="none" strike="noStrike" cap="none" normalizeH="0" dirty="0" err="1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ưu</a:t>
            </a:r>
            <a:r>
              <a:rPr kumimoji="0" lang="en-US" sz="1800" b="0" i="1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 </a:t>
            </a:r>
            <a:r>
              <a:rPr kumimoji="0" lang="en-US" sz="1800" b="0" i="1" u="none" strike="noStrike" cap="none" normalizeH="0" dirty="0" err="1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tiên</a:t>
            </a:r>
            <a:r>
              <a:rPr kumimoji="0" lang="en-US" sz="1800" b="0" i="1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 </a:t>
            </a:r>
            <a:r>
              <a:rPr kumimoji="0" lang="en-US" sz="1800" b="0" i="1" u="none" strike="noStrike" cap="none" normalizeH="0" dirty="0" err="1">
                <a:ln>
                  <a:noFill/>
                </a:ln>
                <a:effectLst/>
                <a:latin typeface="+mj-lt"/>
              </a:rPr>
              <a:t>sử</a:t>
            </a:r>
            <a:r>
              <a:rPr kumimoji="0" lang="en-US" sz="1800" b="0" i="1" u="none" strike="noStrike" cap="none" normalizeH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sz="1800" b="0" i="1" u="none" strike="noStrike" cap="none" normalizeH="0" dirty="0" err="1">
                <a:ln>
                  <a:noFill/>
                </a:ln>
                <a:effectLst/>
                <a:latin typeface="+mj-lt"/>
              </a:rPr>
              <a:t>dụng</a:t>
            </a:r>
            <a:r>
              <a:rPr kumimoji="0" lang="en-US" sz="1800" b="0" i="1" u="none" strike="noStrike" cap="none" normalizeH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sz="1800" b="0" i="1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Am, </a:t>
            </a:r>
            <a:r>
              <a:rPr kumimoji="0" lang="en-US" sz="1800" b="0" i="1" u="none" strike="noStrike" cap="none" normalizeH="0" dirty="0" err="1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Pto</a:t>
            </a:r>
            <a:endParaRPr kumimoji="0" lang="en-US" sz="1800" b="0" i="1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+mj-lt"/>
            </a:endParaRPr>
          </a:p>
        </p:txBody>
      </p:sp>
      <p:sp>
        <p:nvSpPr>
          <p:cNvPr id="9" name="Rectangular Callout 8"/>
          <p:cNvSpPr/>
          <p:nvPr/>
        </p:nvSpPr>
        <p:spPr bwMode="auto">
          <a:xfrm>
            <a:off x="4953000" y="5181600"/>
            <a:ext cx="4191000" cy="1254851"/>
          </a:xfrm>
          <a:prstGeom prst="wedgeRectCallout">
            <a:avLst>
              <a:gd name="adj1" fmla="val -69108"/>
              <a:gd name="adj2" fmla="val -1237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err="1">
                <a:latin typeface="+mj-lt"/>
              </a:rPr>
              <a:t>Ưu</a:t>
            </a:r>
            <a:r>
              <a:rPr lang="en-US" sz="1600" b="1" dirty="0">
                <a:latin typeface="+mj-lt"/>
              </a:rPr>
              <a:t> </a:t>
            </a:r>
            <a:r>
              <a:rPr lang="en-US" sz="1600" b="1" dirty="0" err="1">
                <a:latin typeface="+mj-lt"/>
              </a:rPr>
              <a:t>tiên</a:t>
            </a:r>
            <a:r>
              <a:rPr lang="en-US" sz="1600" b="1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trong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thuốc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uống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nhóm</a:t>
            </a:r>
            <a:r>
              <a:rPr lang="en-US" sz="1600" dirty="0">
                <a:latin typeface="+mj-lt"/>
              </a:rPr>
              <a:t> C (</a:t>
            </a:r>
            <a:r>
              <a:rPr lang="en-US" sz="1600" dirty="0" err="1">
                <a:latin typeface="+mj-lt"/>
              </a:rPr>
              <a:t>khi</a:t>
            </a:r>
            <a:r>
              <a:rPr lang="en-US" sz="1600" dirty="0">
                <a:latin typeface="+mj-lt"/>
              </a:rPr>
              <a:t> NB </a:t>
            </a:r>
            <a:r>
              <a:rPr lang="en-US" sz="1600" dirty="0" err="1">
                <a:latin typeface="+mj-lt"/>
              </a:rPr>
              <a:t>không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dùng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được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thuốc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tiêm</a:t>
            </a:r>
            <a:r>
              <a:rPr lang="en-US" sz="1600" dirty="0">
                <a:latin typeface="+mj-lt"/>
              </a:rPr>
              <a:t>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err="1">
                <a:latin typeface="+mj-lt"/>
              </a:rPr>
              <a:t>Lưu</a:t>
            </a:r>
            <a:r>
              <a:rPr lang="en-US" sz="1600" b="1" dirty="0">
                <a:latin typeface="+mj-lt"/>
              </a:rPr>
              <a:t> ý</a:t>
            </a:r>
            <a:r>
              <a:rPr lang="en-US" sz="1600" dirty="0">
                <a:latin typeface="+mj-lt"/>
              </a:rPr>
              <a:t>: </a:t>
            </a:r>
            <a:r>
              <a:rPr lang="en-US" sz="1600" dirty="0" err="1">
                <a:latin typeface="+mj-lt"/>
              </a:rPr>
              <a:t>Không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dùng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khi</a:t>
            </a:r>
            <a:r>
              <a:rPr lang="en-US" sz="1600" dirty="0">
                <a:latin typeface="+mj-lt"/>
              </a:rPr>
              <a:t> CCĐ (PN </a:t>
            </a:r>
            <a:r>
              <a:rPr lang="en-US" sz="1600" dirty="0" err="1">
                <a:latin typeface="+mj-lt"/>
              </a:rPr>
              <a:t>có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thai</a:t>
            </a:r>
            <a:r>
              <a:rPr lang="en-US" sz="1600" dirty="0">
                <a:latin typeface="+mj-lt"/>
              </a:rPr>
              <a:t>), </a:t>
            </a:r>
            <a:r>
              <a:rPr lang="en-US" sz="1600" dirty="0" err="1">
                <a:latin typeface="+mj-lt"/>
              </a:rPr>
              <a:t>kháng</a:t>
            </a:r>
            <a:r>
              <a:rPr lang="en-US" sz="1600" dirty="0">
                <a:latin typeface="+mj-lt"/>
              </a:rPr>
              <a:t> H/</a:t>
            </a:r>
            <a:r>
              <a:rPr lang="en-US" sz="1600" dirty="0" err="1">
                <a:latin typeface="+mj-lt"/>
              </a:rPr>
              <a:t>inhA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290834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EE198-D518-4F82-AC96-250C8AF5A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9050"/>
            <a:ext cx="91440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b="1" cap="all" dirty="0"/>
              <a:t>LƯU Ý </a:t>
            </a:r>
            <a:r>
              <a:rPr lang="en-US" sz="2800" b="1" cap="all" dirty="0" err="1"/>
              <a:t>áp</a:t>
            </a:r>
            <a:r>
              <a:rPr lang="en-US" sz="2800" b="1" cap="all" dirty="0"/>
              <a:t> </a:t>
            </a:r>
            <a:r>
              <a:rPr lang="en-US" sz="2800" b="1" cap="all" dirty="0" err="1"/>
              <a:t>dụng</a:t>
            </a:r>
            <a:r>
              <a:rPr lang="en-US" sz="2800" b="1" cap="all" dirty="0"/>
              <a:t> </a:t>
            </a:r>
            <a:r>
              <a:rPr lang="en-US" sz="2800" b="1" cap="all" dirty="0" err="1"/>
              <a:t>trong</a:t>
            </a:r>
            <a:r>
              <a:rPr lang="en-US" sz="2800" b="1" cap="all" dirty="0"/>
              <a:t> </a:t>
            </a:r>
            <a:r>
              <a:rPr lang="en-US" sz="2800" b="1" cap="all" dirty="0" err="1"/>
              <a:t>giai</a:t>
            </a:r>
            <a:r>
              <a:rPr lang="en-US" sz="2800" b="1" cap="all" dirty="0"/>
              <a:t> </a:t>
            </a:r>
            <a:r>
              <a:rPr lang="en-US" sz="2800" b="1" cap="all" dirty="0" err="1"/>
              <a:t>đoạn</a:t>
            </a:r>
            <a:r>
              <a:rPr lang="en-US" sz="2800" b="1" cap="all" dirty="0"/>
              <a:t> </a:t>
            </a:r>
            <a:r>
              <a:rPr lang="en-US" sz="2800" b="1" cap="all" dirty="0" err="1"/>
              <a:t>hiện</a:t>
            </a:r>
            <a:r>
              <a:rPr lang="en-US" sz="2800" b="1" cap="all" dirty="0"/>
              <a:t> nay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1447800" y="847726"/>
            <a:ext cx="6705600" cy="47625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 err="1">
                <a:ln>
                  <a:noFill/>
                </a:ln>
                <a:effectLst/>
                <a:latin typeface="+mj-lt"/>
              </a:rPr>
              <a:t>Công</a:t>
            </a:r>
            <a:r>
              <a:rPr kumimoji="0" lang="en-US" sz="1600" b="0" i="1" u="none" strike="noStrike" cap="none" normalizeH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sz="1600" b="0" i="1" u="none" strike="noStrike" cap="none" normalizeH="0" dirty="0" err="1">
                <a:ln>
                  <a:noFill/>
                </a:ln>
                <a:effectLst/>
                <a:latin typeface="+mj-lt"/>
              </a:rPr>
              <a:t>văn</a:t>
            </a:r>
            <a:r>
              <a:rPr kumimoji="0" lang="en-US" sz="1600" b="0" i="1" u="none" strike="noStrike" cap="none" normalizeH="0" dirty="0">
                <a:ln>
                  <a:noFill/>
                </a:ln>
                <a:effectLst/>
                <a:latin typeface="+mj-lt"/>
              </a:rPr>
              <a:t> 1551 </a:t>
            </a:r>
            <a:r>
              <a:rPr kumimoji="0" lang="en-US" sz="1600" b="0" i="1" u="none" strike="noStrike" cap="none" normalizeH="0" dirty="0" err="1">
                <a:ln>
                  <a:noFill/>
                </a:ln>
                <a:effectLst/>
                <a:latin typeface="+mj-lt"/>
              </a:rPr>
              <a:t>ngày</a:t>
            </a:r>
            <a:r>
              <a:rPr kumimoji="0" lang="en-US" sz="1600" b="0" i="1" u="none" strike="noStrike" cap="none" normalizeH="0" dirty="0">
                <a:ln>
                  <a:noFill/>
                </a:ln>
                <a:effectLst/>
                <a:latin typeface="+mj-lt"/>
              </a:rPr>
              <a:t> 01/7/2021-Nhiệm </a:t>
            </a:r>
            <a:r>
              <a:rPr kumimoji="0" lang="en-US" sz="1600" b="0" i="1" u="none" strike="noStrike" cap="none" normalizeH="0" dirty="0" err="1">
                <a:ln>
                  <a:noFill/>
                </a:ln>
                <a:effectLst/>
                <a:latin typeface="+mj-lt"/>
              </a:rPr>
              <a:t>vụ</a:t>
            </a:r>
            <a:r>
              <a:rPr kumimoji="0" lang="en-US" sz="1600" b="0" i="1" u="none" strike="noStrike" cap="none" normalizeH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sz="1600" b="0" i="1" u="none" strike="noStrike" cap="none" normalizeH="0" dirty="0" err="1">
                <a:ln>
                  <a:noFill/>
                </a:ln>
                <a:effectLst/>
                <a:latin typeface="+mj-lt"/>
              </a:rPr>
              <a:t>Hội</a:t>
            </a:r>
            <a:r>
              <a:rPr kumimoji="0" lang="en-US" sz="1600" b="0" i="1" u="none" strike="noStrike" cap="none" normalizeH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sz="1600" b="0" i="1" u="none" strike="noStrike" cap="none" normalizeH="0" dirty="0" err="1">
                <a:ln>
                  <a:noFill/>
                </a:ln>
                <a:effectLst/>
                <a:latin typeface="+mj-lt"/>
              </a:rPr>
              <a:t>đồng</a:t>
            </a:r>
            <a:r>
              <a:rPr kumimoji="0" lang="en-US" sz="1600" b="0" i="1" u="none" strike="noStrike" cap="none" normalizeH="0" dirty="0">
                <a:ln>
                  <a:noFill/>
                </a:ln>
                <a:effectLst/>
                <a:latin typeface="+mj-lt"/>
              </a:rPr>
              <a:t> LKT </a:t>
            </a:r>
            <a:r>
              <a:rPr kumimoji="0" lang="en-US" sz="1600" b="0" i="1" u="none" strike="noStrike" cap="none" normalizeH="0" dirty="0" err="1">
                <a:ln>
                  <a:noFill/>
                </a:ln>
                <a:effectLst/>
                <a:latin typeface="+mj-lt"/>
              </a:rPr>
              <a:t>các</a:t>
            </a:r>
            <a:r>
              <a:rPr kumimoji="0" lang="en-US" sz="1600" b="0" i="1" u="none" strike="noStrike" cap="none" normalizeH="0" dirty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sz="1600" b="0" i="1" u="none" strike="noStrike" cap="none" normalizeH="0" dirty="0" err="1">
                <a:ln>
                  <a:noFill/>
                </a:ln>
                <a:effectLst/>
                <a:latin typeface="+mj-lt"/>
              </a:rPr>
              <a:t>tuyến</a:t>
            </a:r>
            <a:endParaRPr kumimoji="0" lang="en-US" sz="1600" b="0" i="1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+mj-lt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469CB3A-E1F2-4E5E-93C6-58EE906BCA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982123"/>
              </p:ext>
            </p:extLst>
          </p:nvPr>
        </p:nvGraphicFramePr>
        <p:xfrm>
          <a:off x="304800" y="1323976"/>
          <a:ext cx="8550688" cy="44508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99033">
                  <a:extLst>
                    <a:ext uri="{9D8B030D-6E8A-4147-A177-3AD203B41FA5}">
                      <a16:colId xmlns:a16="http://schemas.microsoft.com/office/drawing/2014/main" val="2094858181"/>
                    </a:ext>
                  </a:extLst>
                </a:gridCol>
                <a:gridCol w="1551655">
                  <a:extLst>
                    <a:ext uri="{9D8B030D-6E8A-4147-A177-3AD203B41FA5}">
                      <a16:colId xmlns:a16="http://schemas.microsoft.com/office/drawing/2014/main" val="1299382345"/>
                    </a:ext>
                  </a:extLst>
                </a:gridCol>
              </a:tblGrid>
              <a:tr h="3727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Phác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đồ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3180" marR="43180" marT="952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Hội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800" b="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đồng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3180" marR="43180" marT="952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5243">
                <a:tc>
                  <a:txBody>
                    <a:bodyPr/>
                    <a:lstStyle/>
                    <a:p>
                      <a:pPr marL="342900" marR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C, D (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kháng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R)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  <a:p>
                      <a:pPr marL="342900" marR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E1 (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Tiền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800" b="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siêu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FQs, </a:t>
                      </a:r>
                      <a:r>
                        <a:rPr lang="en-US" sz="1800" b="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siêu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800" b="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kháng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800" b="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mới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)</a:t>
                      </a:r>
                    </a:p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3180" marR="43180" marT="9525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Tuyến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800" b="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tỉnh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3180" marR="43180" marT="9525" marB="0"/>
                </a:tc>
                <a:extLst>
                  <a:ext uri="{0D108BD9-81ED-4DB2-BD59-A6C34878D82A}">
                    <a16:rowId xmlns:a16="http://schemas.microsoft.com/office/drawing/2014/main" val="931859906"/>
                  </a:ext>
                </a:extLst>
              </a:tr>
              <a:tr h="2785859">
                <a:tc>
                  <a:txBody>
                    <a:bodyPr/>
                    <a:lstStyle/>
                    <a:p>
                      <a:pPr marL="342900" marR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E2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(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Tiền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siêu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FQs,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siêu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kháng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thất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bại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PĐ C)</a:t>
                      </a:r>
                    </a:p>
                    <a:p>
                      <a:pPr marL="342900" marR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Cá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thể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kháng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FQs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trong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điều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trị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PĐ D</a:t>
                      </a:r>
                    </a:p>
                    <a:p>
                      <a:pPr marL="342900" marR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Thất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bại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PĐ C, D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nhưng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KSĐ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vẫn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nhạy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FQs</a:t>
                      </a:r>
                    </a:p>
                    <a:p>
                      <a:pPr marL="342900" marR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Không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đủ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tiêu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chuẩn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,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không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dung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nạp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C,D</a:t>
                      </a:r>
                    </a:p>
                    <a:p>
                      <a:pPr marL="342900" marR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Các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biến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cố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bất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lợi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trong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điều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trị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lao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kháng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thuốc</a:t>
                      </a:r>
                      <a:endParaRPr lang="en-US" sz="18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+mn-cs"/>
                      </a:endParaRPr>
                    </a:p>
                    <a:p>
                      <a:pPr marL="342900" marR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Khó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xây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dựng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PĐ (Lao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màng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não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,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phụ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nữ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có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thai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)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3180" marR="43180" marT="9525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Tuyến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TƯ </a:t>
                      </a:r>
                      <a:r>
                        <a:rPr lang="en-US" sz="1800" b="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hoặc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800" b="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miền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(Theo </a:t>
                      </a:r>
                      <a:r>
                        <a:rPr lang="en-US" sz="1800" b="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phân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800" b="0" baseline="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vùng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)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3180" marR="43180" marT="9525" marB="0"/>
                </a:tc>
                <a:extLst>
                  <a:ext uri="{0D108BD9-81ED-4DB2-BD59-A6C34878D82A}">
                    <a16:rowId xmlns:a16="http://schemas.microsoft.com/office/drawing/2014/main" val="362437278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0" y="5867400"/>
            <a:ext cx="9067800" cy="990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1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Lưu</a:t>
            </a:r>
            <a:r>
              <a:rPr kumimoji="0" lang="en-US" sz="1800" b="1" i="1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ý: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baseline="0" dirty="0" err="1">
                <a:latin typeface="+mj-lt"/>
              </a:rPr>
              <a:t>Với</a:t>
            </a:r>
            <a:r>
              <a:rPr lang="en-US" dirty="0">
                <a:latin typeface="+mj-lt"/>
              </a:rPr>
              <a:t> PĐ </a:t>
            </a:r>
            <a:r>
              <a:rPr lang="en-US" dirty="0" err="1">
                <a:latin typeface="+mj-lt"/>
              </a:rPr>
              <a:t>có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Bdq</a:t>
            </a:r>
            <a:r>
              <a:rPr lang="en-US" dirty="0">
                <a:latin typeface="+mj-lt"/>
              </a:rPr>
              <a:t>: </a:t>
            </a:r>
            <a:r>
              <a:rPr lang="en-US" baseline="0" dirty="0" err="1">
                <a:latin typeface="+mj-lt"/>
              </a:rPr>
              <a:t>Hội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chẩn</a:t>
            </a:r>
            <a:r>
              <a:rPr lang="en-US" dirty="0">
                <a:latin typeface="+mj-lt"/>
              </a:rPr>
              <a:t> 2 </a:t>
            </a:r>
            <a:r>
              <a:rPr lang="en-US" dirty="0" err="1">
                <a:latin typeface="+mj-lt"/>
              </a:rPr>
              <a:t>lần</a:t>
            </a:r>
            <a:r>
              <a:rPr lang="en-US" dirty="0">
                <a:latin typeface="+mj-lt"/>
              </a:rPr>
              <a:t> (</a:t>
            </a:r>
            <a:r>
              <a:rPr lang="en-US" dirty="0" err="1">
                <a:latin typeface="+mj-lt"/>
              </a:rPr>
              <a:t>lần</a:t>
            </a:r>
            <a:r>
              <a:rPr lang="en-US" dirty="0">
                <a:latin typeface="+mj-lt"/>
              </a:rPr>
              <a:t> 1 </a:t>
            </a:r>
            <a:r>
              <a:rPr lang="en-US" dirty="0" err="1">
                <a:latin typeface="+mj-lt"/>
              </a:rPr>
              <a:t>trước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khi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chỉ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định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lần</a:t>
            </a:r>
            <a:r>
              <a:rPr lang="en-US" dirty="0">
                <a:latin typeface="+mj-lt"/>
              </a:rPr>
              <a:t> 2 </a:t>
            </a:r>
            <a:r>
              <a:rPr lang="en-US" dirty="0" err="1">
                <a:latin typeface="+mj-lt"/>
              </a:rPr>
              <a:t>trước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khi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dừng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Bdq</a:t>
            </a:r>
            <a:r>
              <a:rPr lang="en-US" dirty="0">
                <a:latin typeface="+mj-lt"/>
              </a:rPr>
              <a:t>) 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latin typeface="+mj-lt"/>
              </a:rPr>
              <a:t>E1 </a:t>
            </a:r>
            <a:r>
              <a:rPr lang="en-US" dirty="0" err="1">
                <a:latin typeface="+mj-lt"/>
              </a:rPr>
              <a:t>có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thể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hội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chẩn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với</a:t>
            </a:r>
            <a:r>
              <a:rPr lang="en-US" dirty="0">
                <a:latin typeface="+mj-lt"/>
              </a:rPr>
              <a:t> HĐ </a:t>
            </a:r>
            <a:r>
              <a:rPr lang="en-US" dirty="0" err="1">
                <a:latin typeface="+mj-lt"/>
              </a:rPr>
              <a:t>tuyến</a:t>
            </a:r>
            <a:r>
              <a:rPr lang="en-US" dirty="0">
                <a:latin typeface="+mj-lt"/>
              </a:rPr>
              <a:t> TƯ, </a:t>
            </a:r>
            <a:r>
              <a:rPr lang="en-US" dirty="0" err="1">
                <a:latin typeface="+mj-lt"/>
              </a:rPr>
              <a:t>miền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nếu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địa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phương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chưa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có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kinh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nghiệm</a:t>
            </a:r>
            <a:endParaRPr lang="en-US" dirty="0">
              <a:latin typeface="+mj-lt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2254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3">
            <a:extLst>
              <a:ext uri="{FF2B5EF4-FFF2-40B4-BE49-F238E27FC236}">
                <a16:creationId xmlns:a16="http://schemas.microsoft.com/office/drawing/2014/main" id="{4F9D5BF9-9F9A-4CA6-99B5-5FC9B06148FA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B2D5373-FC2F-4B82-B90D-E7AD15DF43E2}" type="slidenum">
              <a:rPr lang="en-US" altLang="en-US" sz="140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44035" name="Picture 2" descr="lungcancer">
            <a:extLst>
              <a:ext uri="{FF2B5EF4-FFF2-40B4-BE49-F238E27FC236}">
                <a16:creationId xmlns:a16="http://schemas.microsoft.com/office/drawing/2014/main" id="{B878E558-888C-4B20-8A9E-E15E83001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429000"/>
            <a:ext cx="38100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WordArt 3">
            <a:extLst>
              <a:ext uri="{FF2B5EF4-FFF2-40B4-BE49-F238E27FC236}">
                <a16:creationId xmlns:a16="http://schemas.microsoft.com/office/drawing/2014/main" id="{46CF0AE4-76FB-486E-B2C1-64FFB7808A3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524000" y="381000"/>
            <a:ext cx="61722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cs typeface="Times New Roman" panose="02020603050405020304" pitchFamily="18" charset="0"/>
              </a:rPr>
              <a:t>Xin cám ơn!</a:t>
            </a:r>
            <a:endParaRPr lang="en-US" sz="36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0099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grpSp>
        <p:nvGrpSpPr>
          <p:cNvPr id="44037" name="Group 5">
            <a:extLst>
              <a:ext uri="{FF2B5EF4-FFF2-40B4-BE49-F238E27FC236}">
                <a16:creationId xmlns:a16="http://schemas.microsoft.com/office/drawing/2014/main" id="{0E631DDD-5670-43B6-B301-4D53350EA19C}"/>
              </a:ext>
            </a:extLst>
          </p:cNvPr>
          <p:cNvGrpSpPr>
            <a:grpSpLocks/>
          </p:cNvGrpSpPr>
          <p:nvPr/>
        </p:nvGrpSpPr>
        <p:grpSpPr bwMode="auto">
          <a:xfrm>
            <a:off x="3252788" y="2057400"/>
            <a:ext cx="2312987" cy="1295400"/>
            <a:chOff x="1972" y="1008"/>
            <a:chExt cx="1457" cy="816"/>
          </a:xfrm>
        </p:grpSpPr>
        <p:pic>
          <p:nvPicPr>
            <p:cNvPr id="44039" name="Picture 6" descr="LOGO">
              <a:extLst>
                <a:ext uri="{FF2B5EF4-FFF2-40B4-BE49-F238E27FC236}">
                  <a16:creationId xmlns:a16="http://schemas.microsoft.com/office/drawing/2014/main" id="{636D1E13-1C18-4D51-BD0B-D565CAFF0B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2" y="1008"/>
              <a:ext cx="668" cy="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0" name="Picture 7" descr="Logo CTCL">
              <a:extLst>
                <a:ext uri="{FF2B5EF4-FFF2-40B4-BE49-F238E27FC236}">
                  <a16:creationId xmlns:a16="http://schemas.microsoft.com/office/drawing/2014/main" id="{402C51C9-9359-4D71-B3BE-A4B8BAB8FF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9" y="1008"/>
              <a:ext cx="650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9462</TotalTime>
  <Words>2852</Words>
  <Application>Microsoft Office PowerPoint</Application>
  <PresentationFormat>Trình chiếu Trên màn hình (4:3)</PresentationFormat>
  <Paragraphs>258</Paragraphs>
  <Slides>29</Slides>
  <Notes>24</Notes>
  <HiddenSlides>0</HiddenSlides>
  <MMClips>0</MMClips>
  <ScaleCrop>false</ScaleCrop>
  <HeadingPairs>
    <vt:vector size="4" baseType="variant">
      <vt:variant>
        <vt:lpstr>Chủ đề</vt:lpstr>
      </vt:variant>
      <vt:variant>
        <vt:i4>1</vt:i4>
      </vt:variant>
      <vt:variant>
        <vt:lpstr>Tiêu đề Bản chiếu</vt:lpstr>
      </vt:variant>
      <vt:variant>
        <vt:i4>29</vt:i4>
      </vt:variant>
    </vt:vector>
  </HeadingPairs>
  <TitlesOfParts>
    <vt:vector size="30" baseType="lpstr">
      <vt:lpstr>Default Design</vt:lpstr>
      <vt:lpstr>Cập nhật Các phác đồ điều trị lao kháng thuốc tại Việt Nam</vt:lpstr>
      <vt:lpstr>Bản trình bày PowerPoint</vt:lpstr>
      <vt:lpstr>PHÁC ĐỒ NGẮN HẠN (PĐ C)</vt:lpstr>
      <vt:lpstr>PHÁC ĐỒ NGẮN HẠN (PĐ.C)</vt:lpstr>
      <vt:lpstr>PHÁC ĐỒ NGẮN HẠN (PĐ.C)</vt:lpstr>
      <vt:lpstr>PHÁC ĐỒ NGẮN HẠN (PĐ.C)</vt:lpstr>
      <vt:lpstr>PHÁC ĐỒ NGẮN HẠN (PĐ.C)</vt:lpstr>
      <vt:lpstr>PHÁC ĐỒ NGẮN HẠN (PĐ.C)</vt:lpstr>
      <vt:lpstr>Định nghĩa và phân loại tổn thương</vt:lpstr>
      <vt:lpstr>Định nghĩa và phân loại tổn thương</vt:lpstr>
      <vt:lpstr>PHÁC ĐỒ DÀI HẠN</vt:lpstr>
      <vt:lpstr>Nguyên tắc chung xây dựng PĐ dài hạn</vt:lpstr>
      <vt:lpstr>Bản trình bày PowerPoint</vt:lpstr>
      <vt:lpstr>PHÁC ĐỒ D (DÀI HẠN)</vt:lpstr>
      <vt:lpstr>PHÁC ĐỒ D (DÀI HẠN)</vt:lpstr>
      <vt:lpstr>BDQ: CHỐNG CHỈ ĐỊNH VÀ LƯU Ý TƯƠNG TÁC</vt:lpstr>
      <vt:lpstr>BDQ: CHỐNG CHỈ ĐỊNH VÀ LƯU Ý TƯƠNG TÁC</vt:lpstr>
      <vt:lpstr>HƯỚNG DẪN LỰA CHỌN THUỐC NHÓM C</vt:lpstr>
      <vt:lpstr>PHÁC ĐỒ CÁ THỂ</vt:lpstr>
      <vt:lpstr>PHÁC ĐỒ CÁ THỂ</vt:lpstr>
      <vt:lpstr>PHÁC ĐỒ CÁ THỂ</vt:lpstr>
      <vt:lpstr>LƯU Ý CHUNG LIÊN QUAN PĐ DÀI HẠN  (PĐ D VÀ CÁC PHÁC ĐỒ CÁ THỂ)</vt:lpstr>
      <vt:lpstr>LƯU Ý CHUNG LIÊN QUAN PĐ DÀI HẠN  (PĐ D VÀ CÁC PHÁC ĐỒ CÁ THỂ)</vt:lpstr>
      <vt:lpstr>LƯU Ý CHUNG LIÊN QUAN PĐ DÀI HẠN  (PĐ D VÀ CÁC PHÁC ĐỒ CÁ THỂ)</vt:lpstr>
      <vt:lpstr>PHÁC ĐỒ KHÁNG H, NHẠY R</vt:lpstr>
      <vt:lpstr>PHÁC ĐỒ KHÁNG H, NHẠY R</vt:lpstr>
      <vt:lpstr>LƯU Ý áp dụng trong giai đoạn hiện nay</vt:lpstr>
      <vt:lpstr>LƯU Ý áp dụng trong giai đoạn hiện nay</vt:lpstr>
      <vt:lpstr>Bản trình bày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PMDT implementation  in HO CHI MINH city,Vietnam</dc:title>
  <dc:creator>admin</dc:creator>
  <cp:lastModifiedBy>Phượng Bùi Thị Ánh</cp:lastModifiedBy>
  <cp:revision>1280</cp:revision>
  <dcterms:created xsi:type="dcterms:W3CDTF">2009-09-25T02:07:29Z</dcterms:created>
  <dcterms:modified xsi:type="dcterms:W3CDTF">2021-07-09T07:24:15Z</dcterms:modified>
</cp:coreProperties>
</file>